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6" autoAdjust="0"/>
    <p:restoredTop sz="94713" autoAdjust="0"/>
  </p:normalViewPr>
  <p:slideViewPr>
    <p:cSldViewPr snapToGrid="0">
      <p:cViewPr varScale="1">
        <p:scale>
          <a:sx n="109" d="100"/>
          <a:sy n="109" d="100"/>
        </p:scale>
        <p:origin x="55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C3722-14AD-49A7-A8D4-34B05962A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185D0C-6AD3-4AEC-8AAF-5AED2C201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F628D-E9B1-4F24-84CF-795D9B0AE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D0F4-9281-44C5-9B0F-CD9BB4CBD6F4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6DB27-106F-4C39-81E8-C6DFCD2B5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B3D15-229E-495F-BB6E-F56D7C5F9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F43B-6B0A-4867-B73D-27EFE9D46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2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01283-B713-43A4-AA07-3FB1D0AA5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4DB18B-D1BC-4AAB-868F-E58270BAB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5A54B-8B7C-4882-83C3-C7A14132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D0F4-9281-44C5-9B0F-CD9BB4CBD6F4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05A6B-A090-42BC-884C-CAA60FC48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3AD7-BC27-4689-9D50-A1970F828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F43B-6B0A-4867-B73D-27EFE9D46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77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6F3553-850D-40FA-94FD-BD9850349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F6EF8-7519-4370-8D35-E7A6A31E3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606D0-2F96-4279-8987-6344A306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D0F4-9281-44C5-9B0F-CD9BB4CBD6F4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E0F4D-1EBC-4D97-AA34-02409D08C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DC4E1-7775-49CC-878A-074AD3A59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F43B-6B0A-4867-B73D-27EFE9D46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8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B7A95-4571-4B63-86E5-40D89BD63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27EF2-1814-44DE-B64E-7D86F0B94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AB583-6650-4204-ADA9-CEE8FE770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D0F4-9281-44C5-9B0F-CD9BB4CBD6F4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80E2F-05F2-4DC4-A76C-C3008B05D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AFB47-3390-4B5C-A6BB-6DE16FE3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F43B-6B0A-4867-B73D-27EFE9D46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6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8CD65-78FD-4161-8BAD-1C5A1572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CCFAB2-D5EF-4E40-9A99-EE9E76BAD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CEF7F-6B2A-4ECC-BAC4-4D765A4DD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D0F4-9281-44C5-9B0F-CD9BB4CBD6F4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21D57-31FC-4936-A3E4-06CB9FB57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ED4D7-6C8C-4E8D-9018-9A9EC3C9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F43B-6B0A-4867-B73D-27EFE9D46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F585-B83F-425C-8315-BD7F61530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4BFD1-6DC6-4B40-A1B2-3E9621520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8FD86B-538E-4082-B580-666989B3F6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B8C6A-26CA-4449-8FC7-FD13794B4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D0F4-9281-44C5-9B0F-CD9BB4CBD6F4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8098F-08A4-43AE-96A1-84C43B79A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4219F-72A7-421B-A871-B7E216661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F43B-6B0A-4867-B73D-27EFE9D46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6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E963F-E5C4-46C2-B3FD-6E8EF293A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E1DBB4-D5C5-407F-9960-ABCF0A5C9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CB4DE4-1E4C-4C90-A0ED-9B00E444A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2FC1A1-4834-4C90-A2B1-02FB782C2B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B45330-8FDF-4FB3-B5BA-4F6EDC10C0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AC87FB-C93D-4682-9C5E-5A61ED683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D0F4-9281-44C5-9B0F-CD9BB4CBD6F4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A3A82A-4605-44DD-97FA-9E596120B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AFA34C-41A6-4D2D-9BA9-84C3407DC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F43B-6B0A-4867-B73D-27EFE9D46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6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3904E-AFD0-4BC4-94CC-1985A2C7C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A7DC21-EB8B-485D-A579-27C0A7FCD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D0F4-9281-44C5-9B0F-CD9BB4CBD6F4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4E0B38-CB47-4D7A-9385-620E955B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0176A6-8BF0-4644-88BC-1AAF69C1F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F43B-6B0A-4867-B73D-27EFE9D46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1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3AD11B-B759-412B-B532-E2A2C1560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D0F4-9281-44C5-9B0F-CD9BB4CBD6F4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2C2385-0D3F-4E2C-855F-6FB8F9CF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F7B07E-DDDA-4600-8192-BDD0595C6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F43B-6B0A-4867-B73D-27EFE9D46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F03A1-72D6-4B20-B3B6-D3B989DED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B83D1-765B-4735-A4C7-21154303E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48D33C-AE0F-455D-96D8-A6E394EE6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90329C-3643-46EB-8BA8-99CC93F60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D0F4-9281-44C5-9B0F-CD9BB4CBD6F4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353B9C-0F9A-4BEF-B7D0-C9B9D87F6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95D84-A1B4-41FB-9018-4FA4F0A3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F43B-6B0A-4867-B73D-27EFE9D46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2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FDC8D-BD0A-4768-865A-C90D556E6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EF737A-FCA5-472A-B42D-F722CD038F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50C53-5DF1-4E23-8A22-A904912EA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EA95E9-E269-4607-A03B-AA8D90D85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D0F4-9281-44C5-9B0F-CD9BB4CBD6F4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51396-34A7-4040-8331-6A05CBB83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12176-34FA-46C9-A8B6-86BBE2350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F43B-6B0A-4867-B73D-27EFE9D46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37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60A9BB-062D-4ABA-8C5F-1FBE75430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2C36E-FCF3-4F70-B5FB-8BDBDF533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917D4-A09E-47A6-84D8-9940008F2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7D0F4-9281-44C5-9B0F-CD9BB4CBD6F4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34456-7E13-4281-AF46-6C1B08343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2CF0A-71E5-460E-BB95-E4B39280F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2F43B-6B0A-4867-B73D-27EFE9D46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74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6A2794C-BE53-4379-AAEA-AB33D9CD9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220596"/>
              </p:ext>
            </p:extLst>
          </p:nvPr>
        </p:nvGraphicFramePr>
        <p:xfrm>
          <a:off x="314036" y="520150"/>
          <a:ext cx="11652678" cy="783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988">
                  <a:extLst>
                    <a:ext uri="{9D8B030D-6E8A-4147-A177-3AD203B41FA5}">
                      <a16:colId xmlns:a16="http://schemas.microsoft.com/office/drawing/2014/main" val="2651979943"/>
                    </a:ext>
                  </a:extLst>
                </a:gridCol>
                <a:gridCol w="2598576">
                  <a:extLst>
                    <a:ext uri="{9D8B030D-6E8A-4147-A177-3AD203B41FA5}">
                      <a16:colId xmlns:a16="http://schemas.microsoft.com/office/drawing/2014/main" val="468601350"/>
                    </a:ext>
                  </a:extLst>
                </a:gridCol>
                <a:gridCol w="1195754">
                  <a:extLst>
                    <a:ext uri="{9D8B030D-6E8A-4147-A177-3AD203B41FA5}">
                      <a16:colId xmlns:a16="http://schemas.microsoft.com/office/drawing/2014/main" val="3830110470"/>
                    </a:ext>
                  </a:extLst>
                </a:gridCol>
                <a:gridCol w="4079632">
                  <a:extLst>
                    <a:ext uri="{9D8B030D-6E8A-4147-A177-3AD203B41FA5}">
                      <a16:colId xmlns:a16="http://schemas.microsoft.com/office/drawing/2014/main" val="2963446551"/>
                    </a:ext>
                  </a:extLst>
                </a:gridCol>
                <a:gridCol w="1890728">
                  <a:extLst>
                    <a:ext uri="{9D8B030D-6E8A-4147-A177-3AD203B41FA5}">
                      <a16:colId xmlns:a16="http://schemas.microsoft.com/office/drawing/2014/main" val="4142832872"/>
                    </a:ext>
                  </a:extLst>
                </a:gridCol>
              </a:tblGrid>
              <a:tr h="358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Narrow" pitchFamily="34" charset="0"/>
                        </a:rPr>
                        <a:t>ARIA DE REGLEMENTARE 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Narrow" pitchFamily="34" charset="0"/>
                        </a:rPr>
                        <a:t>ARTICOL M</a:t>
                      </a:r>
                      <a:r>
                        <a:rPr lang="ro-RO" sz="1000" dirty="0" smtClean="0">
                          <a:latin typeface="Arial Narrow" pitchFamily="34" charset="0"/>
                        </a:rPr>
                        <a:t>i</a:t>
                      </a:r>
                      <a:r>
                        <a:rPr lang="en-US" sz="1000" dirty="0" smtClean="0">
                          <a:latin typeface="Arial Narrow" pitchFamily="34" charset="0"/>
                        </a:rPr>
                        <a:t>FID II /MIFIR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dirty="0" smtClean="0">
                          <a:latin typeface="Arial Narrow" panose="020B0606020202030204" pitchFamily="34" charset="0"/>
                        </a:rPr>
                        <a:t>Articole relevante din Legea nr. 126/2018</a:t>
                      </a:r>
                    </a:p>
                    <a:p>
                      <a:endParaRPr lang="ro-RO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 Narrow" pitchFamily="34" charset="0"/>
                        </a:rPr>
                        <a:t>SUBIE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C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TUL REGLEMENT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Ă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RII</a:t>
                      </a:r>
                      <a:endParaRPr lang="en-US" sz="9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 Narrow" pitchFamily="34" charset="0"/>
                        </a:rPr>
                        <a:t>  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STADIUL ELABOR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Ă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RII/APROB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Ă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RII</a:t>
                      </a:r>
                      <a:endParaRPr lang="en-US" sz="9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9089028"/>
                  </a:ext>
                </a:extLst>
              </a:tr>
              <a:tr h="215027">
                <a:tc rowSpan="6">
                  <a:txBody>
                    <a:bodyPr/>
                    <a:lstStyle/>
                    <a:p>
                      <a:pPr algn="ctr"/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AUTORIZARE</a:t>
                      </a:r>
                      <a:r>
                        <a:rPr lang="ro-RO" sz="9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,</a:t>
                      </a:r>
                      <a:endParaRPr lang="en-US" sz="900" b="1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900" b="1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PA</a:t>
                      </a:r>
                      <a:r>
                        <a:rPr lang="ro-RO" sz="900" b="1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Ș</a:t>
                      </a:r>
                      <a:r>
                        <a:rPr lang="en-US" sz="900" b="1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APORT 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EUROPEAN</a:t>
                      </a:r>
                      <a:r>
                        <a:rPr lang="ro-RO" sz="9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900" b="1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o-RO" sz="900" b="1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Î</a:t>
                      </a:r>
                      <a:r>
                        <a:rPr lang="en-US" sz="900" b="1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NREGISTRARE FIRME DE INVESTI</a:t>
                      </a:r>
                      <a:r>
                        <a:rPr lang="ro-RO" sz="900" b="1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Ț</a:t>
                      </a:r>
                      <a:r>
                        <a:rPr lang="en-US" sz="900" b="1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II DIN STATE TER</a:t>
                      </a:r>
                      <a:r>
                        <a:rPr lang="ro-RO" sz="900" b="1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Ț</a:t>
                      </a:r>
                      <a:r>
                        <a:rPr lang="en-US" sz="900" b="1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ro-RO" sz="900" b="1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, COOPERARE ÎNTRE AUTORITĂȚI</a:t>
                      </a:r>
                      <a:endParaRPr lang="en-US" sz="900" b="1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Art. 7 </a:t>
                      </a:r>
                      <a:r>
                        <a:rPr lang="en-US" sz="900" kern="1200" dirty="0" err="1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alin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. (4) din MiFID II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15 (1), (2) si (4) si art. 16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900" kern="1200" dirty="0" err="1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Cerin</a:t>
                      </a:r>
                      <a:r>
                        <a:rPr lang="ro-RO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ț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e </a:t>
                      </a:r>
                      <a:r>
                        <a:rPr lang="en-US" sz="900" kern="1200" dirty="0" err="1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privind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autorizarea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firmelor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900" kern="1200" dirty="0" err="1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investi</a:t>
                      </a:r>
                      <a:r>
                        <a:rPr lang="ro-RO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ț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ii</a:t>
                      </a:r>
                      <a:r>
                        <a:rPr lang="ro-RO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RTS 1</a:t>
                      </a:r>
                      <a:r>
                        <a:rPr lang="ro-RO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Regulament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(EU) nr.2017/1943</a:t>
                      </a:r>
                      <a:r>
                        <a:rPr lang="ro-RO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endParaRPr lang="ro-RO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Art. 7(5) MiFID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15 (4) si art. 27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Formatul si procedurile de </a:t>
                      </a:r>
                      <a:r>
                        <a:rPr lang="ro-RO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notificare pentru </a:t>
                      </a:r>
                      <a:r>
                        <a:rPr lang="ro-RO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prestarea </a:t>
                      </a:r>
                      <a:r>
                        <a:rPr lang="ro-RO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serviciilor și </a:t>
                      </a:r>
                      <a:r>
                        <a:rPr lang="ro-RO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activităților de investiții  (ITS 2)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Regulament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(EU) nr.2017/1945</a:t>
                      </a:r>
                      <a:r>
                        <a:rPr lang="ro-RO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endParaRPr lang="es-ES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Art. 34(8) </a:t>
                      </a:r>
                      <a:r>
                        <a:rPr lang="en-US" sz="900" kern="1200" dirty="0" err="1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subparagraf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3 </a:t>
                      </a:r>
                      <a:r>
                        <a:rPr lang="ro-RO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și a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rt. 35(11) </a:t>
                      </a:r>
                      <a:r>
                        <a:rPr lang="en-US" sz="900" kern="1200" dirty="0" err="1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subparagraf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3 MiFID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109 – 112 si art. 114 (1), (2), (4)</a:t>
                      </a:r>
                      <a:r>
                        <a:rPr lang="ro-RO" sz="900" baseline="0" dirty="0" smtClean="0">
                          <a:latin typeface="Arial Narrow" panose="020B0606020202030204" pitchFamily="34" charset="0"/>
                        </a:rPr>
                        <a:t> si (5), art. 113 (5), art. 118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Informațiile ce trebuie transmise în procesul de notificare de </a:t>
                      </a:r>
                      <a:r>
                        <a:rPr lang="ro-RO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prestarea serviciilor </a:t>
                      </a:r>
                      <a:r>
                        <a:rPr lang="ro-RO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și </a:t>
                      </a:r>
                      <a:r>
                        <a:rPr lang="ro-RO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activităților </a:t>
                      </a:r>
                      <a:r>
                        <a:rPr lang="ro-RO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de investiții (RTS 3)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Regulament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(EU) nr.2017/1018</a:t>
                      </a:r>
                      <a:r>
                        <a:rPr lang="ro-RO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Art. 34(9) </a:t>
                      </a:r>
                      <a:r>
                        <a:rPr lang="ro-RO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ș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ro-RO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 a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rt. 35(12) MiFID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110 (6)</a:t>
                      </a:r>
                      <a:r>
                        <a:rPr lang="ro-RO" sz="900" baseline="0" dirty="0" smtClean="0">
                          <a:latin typeface="Arial Narrow" panose="020B0606020202030204" pitchFamily="34" charset="0"/>
                        </a:rPr>
                        <a:t> – (9), art. 111, art. 112 (2) – (5) si art. 114 (3)-(5), art. 115, art. 118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Formatul standard </a:t>
                      </a:r>
                      <a:r>
                        <a:rPr lang="en-US" sz="900" kern="1200" dirty="0" err="1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pentru</a:t>
                      </a:r>
                      <a:r>
                        <a:rPr lang="ro-RO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transmiter</a:t>
                      </a:r>
                      <a:r>
                        <a:rPr lang="en-US" sz="900" kern="1200" dirty="0" err="1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ea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de informații </a:t>
                      </a:r>
                      <a:r>
                        <a:rPr lang="ro-RO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ro-RO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ITS 4)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Regulament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(EU) nr.2017/2382</a:t>
                      </a:r>
                      <a:r>
                        <a:rPr lang="ro-RO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Art. 46(7) </a:t>
                      </a:r>
                      <a:r>
                        <a:rPr lang="en-US" sz="900" kern="1200" dirty="0" err="1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MiFIR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90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Informa</a:t>
                      </a:r>
                      <a:r>
                        <a:rPr lang="ro-RO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ț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ii 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care </a:t>
                      </a:r>
                      <a:r>
                        <a:rPr lang="en-US" sz="900" kern="1200" dirty="0" err="1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trebuie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furnizate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clien</a:t>
                      </a:r>
                      <a:r>
                        <a:rPr lang="ro-RO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ț</a:t>
                      </a:r>
                      <a:r>
                        <a:rPr lang="en-US" sz="90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ilor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de </a:t>
                      </a:r>
                      <a:r>
                        <a:rPr lang="en-US" sz="900" kern="1200" dirty="0" err="1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firme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ro-RO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investiții 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din state </a:t>
                      </a:r>
                      <a:r>
                        <a:rPr lang="en-US" sz="90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</a:t>
                      </a:r>
                      <a:r>
                        <a:rPr lang="ro-RO" sz="90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țe</a:t>
                      </a:r>
                      <a:r>
                        <a:rPr lang="ro-RO" sz="9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(RTS </a:t>
                      </a:r>
                      <a:r>
                        <a:rPr lang="ro-RO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5)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Regulament 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(EU) </a:t>
                      </a:r>
                      <a:r>
                        <a:rPr lang="ro-RO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nr. 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2016/2022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642606"/>
                  </a:ext>
                </a:extLst>
              </a:tr>
              <a:tr h="215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 Narrow" pitchFamily="34" charset="0"/>
                        </a:rPr>
                        <a:t>Art. 80(3)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MiFID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238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>
                          <a:latin typeface="Arial Narrow" pitchFamily="34" charset="0"/>
                        </a:rPr>
                        <a:t>Cooperare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și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schimbul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de </a:t>
                      </a:r>
                      <a:r>
                        <a:rPr lang="en-US" sz="900" dirty="0" err="1" smtClean="0">
                          <a:latin typeface="Arial Narrow" pitchFamily="34" charset="0"/>
                        </a:rPr>
                        <a:t>informa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ț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ii 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î</a:t>
                      </a:r>
                      <a:r>
                        <a:rPr lang="en-US" sz="900" dirty="0" err="1" smtClean="0">
                          <a:latin typeface="Arial Narrow" pitchFamily="34" charset="0"/>
                        </a:rPr>
                        <a:t>ntre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Arial Narrow" pitchFamily="34" charset="0"/>
                        </a:rPr>
                        <a:t>autorit</a:t>
                      </a:r>
                      <a:r>
                        <a:rPr lang="ro-RO" sz="900" dirty="0" err="1" smtClean="0">
                          <a:latin typeface="Arial Narrow" pitchFamily="34" charset="0"/>
                        </a:rPr>
                        <a:t>ăț</a:t>
                      </a:r>
                      <a:r>
                        <a:rPr lang="en-US" sz="900" dirty="0" err="1" smtClean="0">
                          <a:latin typeface="Arial Narrow" pitchFamily="34" charset="0"/>
                        </a:rPr>
                        <a:t>i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(RTS 6)</a:t>
                      </a:r>
                      <a:endParaRPr lang="en-US" sz="9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dirty="0">
                          <a:latin typeface="Arial Narrow" pitchFamily="34" charset="0"/>
                        </a:rPr>
                        <a:t>Regulament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(EU)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nr.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2017/586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666860"/>
                  </a:ext>
                </a:extLst>
              </a:tr>
              <a:tr h="344044">
                <a:tc rowSpan="5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000" b="1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TRANSPARENȚĂ </a:t>
                      </a:r>
                      <a:r>
                        <a:rPr lang="it-IT" sz="10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TRANZA</a:t>
                      </a:r>
                      <a:r>
                        <a:rPr lang="ro-RO" sz="10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CȚ</a:t>
                      </a:r>
                      <a:r>
                        <a:rPr lang="it-IT" sz="10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IONARE</a:t>
                      </a:r>
                      <a:endParaRPr lang="ro-RO" sz="1000" b="1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 Narrow" pitchFamily="34" charset="0"/>
                        </a:rPr>
                        <a:t>Art. 4(6),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art.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7(2),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art.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14(7),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 art.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20(3),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art.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22(4)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și art.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23(3)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MiFIR</a:t>
                      </a:r>
                      <a:endParaRPr lang="en-US" sz="9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 smtClean="0">
                          <a:latin typeface="Arial Narrow" pitchFamily="34" charset="0"/>
                        </a:rPr>
                        <a:t>Cerin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ț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e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de </a:t>
                      </a:r>
                      <a:r>
                        <a:rPr lang="en-US" sz="900" dirty="0" err="1" smtClean="0">
                          <a:latin typeface="Arial Narrow" pitchFamily="34" charset="0"/>
                        </a:rPr>
                        <a:t>transparen</a:t>
                      </a:r>
                      <a:r>
                        <a:rPr lang="ro-RO" sz="900" dirty="0" err="1" smtClean="0">
                          <a:latin typeface="Arial Narrow" pitchFamily="34" charset="0"/>
                        </a:rPr>
                        <a:t>ță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pentru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locurile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de </a:t>
                      </a:r>
                      <a:r>
                        <a:rPr lang="en-US" sz="900" dirty="0" err="1" smtClean="0">
                          <a:latin typeface="Arial Narrow" pitchFamily="34" charset="0"/>
                        </a:rPr>
                        <a:t>tranzac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ț</a:t>
                      </a:r>
                      <a:r>
                        <a:rPr lang="en-US" sz="900" dirty="0" err="1" smtClean="0">
                          <a:latin typeface="Arial Narrow" pitchFamily="34" charset="0"/>
                        </a:rPr>
                        <a:t>ionare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ș</a:t>
                      </a:r>
                      <a:r>
                        <a:rPr lang="en-US" sz="900" dirty="0" err="1" smtClean="0">
                          <a:latin typeface="Arial Narrow" pitchFamily="34" charset="0"/>
                        </a:rPr>
                        <a:t>i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firmele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de </a:t>
                      </a:r>
                      <a:r>
                        <a:rPr lang="en-US" sz="900" dirty="0" err="1" smtClean="0">
                          <a:latin typeface="Arial Narrow" pitchFamily="34" charset="0"/>
                        </a:rPr>
                        <a:t>investi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ț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ii 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pentru</a:t>
                      </a:r>
                      <a:r>
                        <a:rPr lang="ro-RO" sz="9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ac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ț</a:t>
                      </a:r>
                      <a:r>
                        <a:rPr lang="en-US" sz="900" dirty="0" err="1" smtClean="0">
                          <a:latin typeface="Arial Narrow" pitchFamily="34" charset="0"/>
                        </a:rPr>
                        <a:t>iuni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,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ETF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, certificate de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depozit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ș</a:t>
                      </a:r>
                      <a:r>
                        <a:rPr lang="en-US" sz="900" dirty="0" err="1" smtClean="0">
                          <a:latin typeface="Arial Narrow" pitchFamily="34" charset="0"/>
                        </a:rPr>
                        <a:t>i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alte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instrumente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similare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(RTS 1)</a:t>
                      </a:r>
                      <a:endParaRPr lang="en-US" sz="9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dirty="0">
                          <a:latin typeface="Arial Narrow" pitchFamily="34" charset="0"/>
                        </a:rPr>
                        <a:t>Regulament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(EU)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nr.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2017/587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782286"/>
                  </a:ext>
                </a:extLst>
              </a:tr>
              <a:tr h="437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 Narrow" pitchFamily="34" charset="0"/>
                        </a:rPr>
                        <a:t>Art. 1(8),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 art.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9(5),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art.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11(4),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 art.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21(5)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și art.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22(4)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MiFIR</a:t>
                      </a:r>
                      <a:endParaRPr lang="en-US" sz="9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0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C</a:t>
                      </a:r>
                      <a:r>
                        <a:rPr lang="ro-RO" sz="900" b="0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erințele în materie de transparență pentru locurile de </a:t>
                      </a:r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tranzacționare și </a:t>
                      </a:r>
                      <a:r>
                        <a:rPr lang="ro-RO" sz="900" b="0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firmele de investiții</a:t>
                      </a:r>
                      <a:r>
                        <a:rPr lang="en-US" sz="900" b="0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pentru</a:t>
                      </a:r>
                      <a:r>
                        <a:rPr lang="ro-RO" sz="900" b="0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obligațiuni</a:t>
                      </a:r>
                      <a:r>
                        <a:rPr lang="en-US" sz="900" b="0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o-RO" sz="900" b="0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produse financiare structurate, certificate de emisii și instrumente financiare derivat</a:t>
                      </a:r>
                      <a:r>
                        <a:rPr lang="en-US" sz="900" b="0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e 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(RTS 2)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dirty="0">
                          <a:latin typeface="Arial Narrow" pitchFamily="34" charset="0"/>
                        </a:rPr>
                        <a:t>Regulament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(EU)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nr.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2017/583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834284"/>
                  </a:ext>
                </a:extLst>
              </a:tr>
              <a:tr h="344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 Narrow" pitchFamily="34" charset="0"/>
                        </a:rPr>
                        <a:t>Art. 5(9)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și art.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22(4)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MiFIR</a:t>
                      </a:r>
                      <a:endParaRPr lang="en-US" sz="9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>
                          <a:latin typeface="Arial Narrow" pitchFamily="34" charset="0"/>
                        </a:rPr>
                        <a:t>Mecanismul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de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plafonare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a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volumului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și</a:t>
                      </a:r>
                      <a:r>
                        <a:rPr lang="ro-RO" sz="900" b="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furnizarea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de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informații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în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scopul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transparenței</a:t>
                      </a:r>
                      <a:r>
                        <a:rPr lang="ro-RO" sz="900" b="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ș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i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altor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calcule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(RTS3)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dirty="0">
                          <a:latin typeface="Arial Narrow" pitchFamily="34" charset="0"/>
                        </a:rPr>
                        <a:t>Regulament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(EU)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nr.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2017/577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807701"/>
                  </a:ext>
                </a:extLst>
              </a:tr>
              <a:tr h="344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 Narrow" pitchFamily="34" charset="0"/>
                        </a:rPr>
                        <a:t>Art. 32(6)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MiFIR</a:t>
                      </a:r>
                      <a:endParaRPr lang="en-US" sz="9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>
                          <a:latin typeface="Arial Narrow" pitchFamily="34" charset="0"/>
                        </a:rPr>
                        <a:t>Criteriile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pentru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instrumentele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financiare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derivate care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fac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obiectul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obligației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de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compensare</a:t>
                      </a:r>
                      <a:endParaRPr lang="ro-RO" sz="900" b="0" dirty="0" smtClean="0"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0" dirty="0" smtClean="0">
                          <a:latin typeface="Arial Narrow" pitchFamily="34" charset="0"/>
                        </a:rPr>
                        <a:t>ș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i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care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ar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trebui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să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facă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obiectul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obliga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ț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iei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de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tranzac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ț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ionare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(RTS 4)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dirty="0">
                          <a:latin typeface="Arial Narrow" pitchFamily="34" charset="0"/>
                        </a:rPr>
                        <a:t>Regulament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(EU)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nr.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2016/2020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604974"/>
                  </a:ext>
                </a:extLst>
              </a:tr>
              <a:tr h="215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 Narrow" pitchFamily="34" charset="0"/>
                        </a:rPr>
                        <a:t>Art. 28(5)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MiFIR</a:t>
                      </a:r>
                      <a:endParaRPr lang="en-US" sz="9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>
                          <a:latin typeface="Arial Narrow" pitchFamily="34" charset="0"/>
                        </a:rPr>
                        <a:t>Efectul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direct, </a:t>
                      </a:r>
                      <a:r>
                        <a:rPr lang="en-US" sz="900" dirty="0" err="1" smtClean="0">
                          <a:latin typeface="Arial Narrow" pitchFamily="34" charset="0"/>
                        </a:rPr>
                        <a:t>substan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ț</a:t>
                      </a:r>
                      <a:r>
                        <a:rPr lang="en-US" sz="900" dirty="0" err="1" smtClean="0">
                          <a:latin typeface="Arial Narrow" pitchFamily="34" charset="0"/>
                        </a:rPr>
                        <a:t>ial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ș</a:t>
                      </a:r>
                      <a:r>
                        <a:rPr lang="en-US" sz="900" dirty="0" err="1" smtClean="0">
                          <a:latin typeface="Arial Narrow" pitchFamily="34" charset="0"/>
                        </a:rPr>
                        <a:t>i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previzibil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al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contractelor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derivate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în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cadrul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Uniunii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Europene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(RTS 5)</a:t>
                      </a:r>
                      <a:endParaRPr lang="en-US" sz="9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dirty="0">
                          <a:latin typeface="Arial Narrow" pitchFamily="34" charset="0"/>
                        </a:rPr>
                        <a:t>Regulament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(EU)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nr.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2017/579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676115"/>
                  </a:ext>
                </a:extLst>
              </a:tr>
              <a:tr h="215027">
                <a:tc rowSpan="7">
                  <a:txBody>
                    <a:bodyPr/>
                    <a:lstStyle/>
                    <a:p>
                      <a:pPr algn="ctr"/>
                      <a:r>
                        <a:rPr lang="it-IT" sz="1000" b="1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ELEMENTE DE MICROSTRUCTURĂ A PIEȚEI (TRANZAȚIONARE ALGORITMICĂ</a:t>
                      </a:r>
                      <a:r>
                        <a:rPr lang="it-IT" sz="10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 Narrow" pitchFamily="34" charset="0"/>
                        </a:rPr>
                        <a:t>Art. 17(7)(a)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și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(d)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MiFID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63 - 65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>
                          <a:latin typeface="Arial Narrow" pitchFamily="34" charset="0"/>
                        </a:rPr>
                        <a:t>Cerin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ț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e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organizatorice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pentru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firmele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de </a:t>
                      </a:r>
                      <a:r>
                        <a:rPr lang="en-US" sz="900" dirty="0" err="1" smtClean="0">
                          <a:latin typeface="Arial Narrow" pitchFamily="34" charset="0"/>
                        </a:rPr>
                        <a:t>investi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ț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ii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implicate 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î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n </a:t>
                      </a:r>
                      <a:r>
                        <a:rPr lang="en-US" sz="900" dirty="0" err="1" smtClean="0">
                          <a:latin typeface="Arial Narrow" pitchFamily="34" charset="0"/>
                        </a:rPr>
                        <a:t>tranzac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ț</a:t>
                      </a:r>
                      <a:r>
                        <a:rPr lang="en-US" sz="900" dirty="0" err="1" smtClean="0">
                          <a:latin typeface="Arial Narrow" pitchFamily="34" charset="0"/>
                        </a:rPr>
                        <a:t>ionare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Arial Narrow" pitchFamily="34" charset="0"/>
                        </a:rPr>
                        <a:t>algoritmic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ă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(RTS 6)</a:t>
                      </a:r>
                      <a:endParaRPr lang="en-US" sz="9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dirty="0">
                          <a:latin typeface="Arial Narrow" pitchFamily="34" charset="0"/>
                        </a:rPr>
                        <a:t>Regulament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(EU)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nr.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2017/589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943479"/>
                  </a:ext>
                </a:extLst>
              </a:tr>
              <a:tr h="344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 Narrow" pitchFamily="34" charset="0"/>
                        </a:rPr>
                        <a:t>Art. 48(12)(a), (c)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 și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(g)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MiFID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138-141,</a:t>
                      </a:r>
                      <a:r>
                        <a:rPr lang="ro-RO" sz="900" baseline="0" dirty="0" smtClean="0">
                          <a:latin typeface="Arial Narrow" panose="020B0606020202030204" pitchFamily="34" charset="0"/>
                        </a:rPr>
                        <a:t> art. 142 (3)-(5), art. 143 (1)-(2), art. 144 (1)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>
                          <a:latin typeface="Arial Narrow" pitchFamily="34" charset="0"/>
                        </a:rPr>
                        <a:t>Cerințele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organizatorice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pentru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locurile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de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tranzacționare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care 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accept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ă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tranzac</a:t>
                      </a:r>
                      <a:r>
                        <a:rPr lang="ro-RO" sz="900" b="0" dirty="0" err="1" smtClean="0">
                          <a:latin typeface="Arial Narrow" pitchFamily="34" charset="0"/>
                        </a:rPr>
                        <a:t>țio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narea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algoritmic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ă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(RTS 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7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dirty="0">
                          <a:latin typeface="Arial Narrow" pitchFamily="34" charset="0"/>
                        </a:rPr>
                        <a:t>Regulament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(EU)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nr.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2017/584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139985"/>
                  </a:ext>
                </a:extLst>
              </a:tr>
              <a:tr h="215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 Narrow" pitchFamily="34" charset="0"/>
                        </a:rPr>
                        <a:t>Art. 17(7)(a), (b)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 și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(c)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și art.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48(12) (a)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și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(f) MiFID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63-65 si Art. 138-141,</a:t>
                      </a:r>
                      <a:r>
                        <a:rPr lang="ro-RO" sz="900" baseline="0" dirty="0" smtClean="0">
                          <a:latin typeface="Arial Narrow" panose="020B0606020202030204" pitchFamily="34" charset="0"/>
                        </a:rPr>
                        <a:t> art. 142 (3)-(5), art. 143 (1)-(2), art. 144 (1)</a:t>
                      </a:r>
                      <a:endParaRPr lang="ro-RO" sz="9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 smtClean="0">
                          <a:latin typeface="Arial Narrow" pitchFamily="34" charset="0"/>
                        </a:rPr>
                        <a:t>Cerin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ț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e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aplicabile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mecanismelor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de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formare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a 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pie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ț</a:t>
                      </a:r>
                      <a:r>
                        <a:rPr lang="en-US" sz="900" dirty="0" err="1" smtClean="0">
                          <a:latin typeface="Arial Narrow" pitchFamily="34" charset="0"/>
                        </a:rPr>
                        <a:t>ei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(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RTS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8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dirty="0">
                          <a:latin typeface="Arial Narrow" pitchFamily="34" charset="0"/>
                        </a:rPr>
                        <a:t>Regulament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(EU)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nr.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2017/578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819060"/>
                  </a:ext>
                </a:extLst>
              </a:tr>
              <a:tr h="344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 Narrow" pitchFamily="34" charset="0"/>
                        </a:rPr>
                        <a:t>Art. 48(12) (b)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MiFID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140 (2)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>
                          <a:latin typeface="Arial Narrow" pitchFamily="34" charset="0"/>
                        </a:rPr>
                        <a:t>Raportul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ordinelor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 n</a:t>
                      </a:r>
                      <a:r>
                        <a:rPr lang="en-US" sz="900" dirty="0" err="1" smtClean="0">
                          <a:latin typeface="Arial Narrow" pitchFamily="34" charset="0"/>
                        </a:rPr>
                        <a:t>eexecutate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Arial Narrow" pitchFamily="34" charset="0"/>
                        </a:rPr>
                        <a:t>față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 de </a:t>
                      </a:r>
                      <a:r>
                        <a:rPr lang="en-US" sz="900" dirty="0" err="1" smtClean="0">
                          <a:latin typeface="Arial Narrow" pitchFamily="34" charset="0"/>
                        </a:rPr>
                        <a:t>tranzacții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ro-RO" sz="900" dirty="0" err="1" smtClean="0">
                          <a:latin typeface="Arial Narrow" pitchFamily="34" charset="0"/>
                        </a:rPr>
                        <a:t>relizate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cu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scopul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de a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preveni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condițiile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de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tranzacționare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de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natură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să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Arial Narrow" pitchFamily="34" charset="0"/>
                        </a:rPr>
                        <a:t>perturbe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stabilitatea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err="1">
                          <a:latin typeface="Arial Narrow" pitchFamily="34" charset="0"/>
                        </a:rPr>
                        <a:t>pieței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 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(RTS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9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dirty="0">
                          <a:latin typeface="Arial Narrow" pitchFamily="34" charset="0"/>
                        </a:rPr>
                        <a:t>Regulament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(EU)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nr.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2017/566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487454"/>
                  </a:ext>
                </a:extLst>
              </a:tr>
              <a:tr h="344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 Narrow" pitchFamily="34" charset="0"/>
                        </a:rPr>
                        <a:t>Art. 48(12) (d)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MiFID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141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 smtClean="0">
                          <a:latin typeface="Arial Narrow" pitchFamily="34" charset="0"/>
                        </a:rPr>
                        <a:t>Cerin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ț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ele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de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asigurare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a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unor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servicii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de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colocare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ș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i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a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unor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structuri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de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taxare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echitabile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și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nediscriminatorii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(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RTS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 10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dirty="0">
                          <a:latin typeface="Arial Narrow" pitchFamily="34" charset="0"/>
                        </a:rPr>
                        <a:t>Regulament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(EU)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nr.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2017/573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477285"/>
                  </a:ext>
                </a:extLst>
              </a:tr>
              <a:tr h="344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 Narrow" pitchFamily="34" charset="0"/>
                        </a:rPr>
                        <a:t>Art. 49(3)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și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(4)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MiFID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145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</a:t>
                      </a:r>
                      <a:r>
                        <a:rPr lang="ro-RO" sz="900" b="0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egimul pasurilor de cotare pentru acțiuni, certificate de depozit și fonduri tranzacționate la bursă</a:t>
                      </a:r>
                      <a:r>
                        <a:rPr lang="en-US" sz="900" b="0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(RTS 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11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dirty="0">
                          <a:latin typeface="Arial Narrow" pitchFamily="34" charset="0"/>
                        </a:rPr>
                        <a:t>Regulament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(EU)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nr.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2017/588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399005"/>
                  </a:ext>
                </a:extLst>
              </a:tr>
              <a:tr h="344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 Narrow" pitchFamily="34" charset="0"/>
                        </a:rPr>
                        <a:t>Art. 48(12) (e)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MiFID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140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>
                          <a:effectLst/>
                          <a:latin typeface="Arial Narrow" pitchFamily="34" charset="0"/>
                        </a:rPr>
                        <a:t>Determinarea</a:t>
                      </a:r>
                      <a:r>
                        <a:rPr lang="en-US" sz="900" b="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o-RO" sz="900" b="0" dirty="0" smtClean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 smtClean="0">
                          <a:effectLst/>
                          <a:latin typeface="Arial Narrow" pitchFamily="34" charset="0"/>
                        </a:rPr>
                        <a:t>condiţiilor</a:t>
                      </a:r>
                      <a:r>
                        <a:rPr lang="en-US" sz="900" b="0" dirty="0" smtClean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effectLst/>
                          <a:latin typeface="Arial Narrow" pitchFamily="34" charset="0"/>
                        </a:rPr>
                        <a:t>în</a:t>
                      </a:r>
                      <a:r>
                        <a:rPr lang="en-US" sz="900" b="0" dirty="0">
                          <a:effectLst/>
                          <a:latin typeface="Arial Narrow" pitchFamily="34" charset="0"/>
                        </a:rPr>
                        <a:t> care o </a:t>
                      </a:r>
                      <a:r>
                        <a:rPr lang="en-US" sz="900" b="0" dirty="0" err="1">
                          <a:effectLst/>
                          <a:latin typeface="Arial Narrow" pitchFamily="34" charset="0"/>
                        </a:rPr>
                        <a:t>piaţă</a:t>
                      </a:r>
                      <a:r>
                        <a:rPr lang="en-US" sz="900" b="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effectLst/>
                          <a:latin typeface="Arial Narrow" pitchFamily="34" charset="0"/>
                        </a:rPr>
                        <a:t>este</a:t>
                      </a:r>
                      <a:r>
                        <a:rPr lang="en-US" sz="900" b="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effectLst/>
                          <a:latin typeface="Arial Narrow" pitchFamily="34" charset="0"/>
                        </a:rPr>
                        <a:t>semnificativă</a:t>
                      </a:r>
                      <a:r>
                        <a:rPr lang="en-US" sz="900" b="0" dirty="0">
                          <a:effectLst/>
                          <a:latin typeface="Arial Narrow" pitchFamily="34" charset="0"/>
                        </a:rPr>
                        <a:t> din </a:t>
                      </a:r>
                      <a:r>
                        <a:rPr lang="en-US" sz="900" b="0" dirty="0" err="1">
                          <a:effectLst/>
                          <a:latin typeface="Arial Narrow" pitchFamily="34" charset="0"/>
                        </a:rPr>
                        <a:t>punctul</a:t>
                      </a:r>
                      <a:r>
                        <a:rPr lang="en-US" sz="900" b="0" dirty="0">
                          <a:effectLst/>
                          <a:latin typeface="Arial Narrow" pitchFamily="34" charset="0"/>
                        </a:rPr>
                        <a:t> de </a:t>
                      </a:r>
                      <a:r>
                        <a:rPr lang="en-US" sz="900" b="0" dirty="0" err="1">
                          <a:effectLst/>
                          <a:latin typeface="Arial Narrow" pitchFamily="34" charset="0"/>
                        </a:rPr>
                        <a:t>vedere</a:t>
                      </a:r>
                      <a:r>
                        <a:rPr lang="en-US" sz="900" b="0" dirty="0">
                          <a:effectLst/>
                          <a:latin typeface="Arial Narrow" pitchFamily="34" charset="0"/>
                        </a:rPr>
                        <a:t> al </a:t>
                      </a:r>
                      <a:r>
                        <a:rPr lang="en-US" sz="900" b="0" dirty="0" err="1">
                          <a:effectLst/>
                          <a:latin typeface="Arial Narrow" pitchFamily="34" charset="0"/>
                        </a:rPr>
                        <a:t>lichidităţii</a:t>
                      </a:r>
                      <a:r>
                        <a:rPr lang="en-US" sz="900" b="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effectLst/>
                          <a:latin typeface="Arial Narrow" pitchFamily="34" charset="0"/>
                        </a:rPr>
                        <a:t>în</a:t>
                      </a:r>
                      <a:r>
                        <a:rPr lang="en-US" sz="900" b="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effectLst/>
                          <a:latin typeface="Arial Narrow" pitchFamily="34" charset="0"/>
                        </a:rPr>
                        <a:t>vederea</a:t>
                      </a:r>
                      <a:r>
                        <a:rPr lang="en-US" sz="900" b="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effectLst/>
                          <a:latin typeface="Arial Narrow" pitchFamily="34" charset="0"/>
                        </a:rPr>
                        <a:t>notificării</a:t>
                      </a:r>
                      <a:r>
                        <a:rPr lang="en-US" sz="900" b="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effectLst/>
                          <a:latin typeface="Arial Narrow" pitchFamily="34" charset="0"/>
                        </a:rPr>
                        <a:t>unei</a:t>
                      </a:r>
                      <a:r>
                        <a:rPr lang="en-US" sz="900" b="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effectLst/>
                          <a:latin typeface="Arial Narrow" pitchFamily="34" charset="0"/>
                        </a:rPr>
                        <a:t>întreruperi</a:t>
                      </a:r>
                      <a:r>
                        <a:rPr lang="en-US" sz="900" b="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o-RO" sz="900" b="0" dirty="0" smtClean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 smtClean="0">
                          <a:effectLst/>
                          <a:latin typeface="Arial Narrow" pitchFamily="34" charset="0"/>
                        </a:rPr>
                        <a:t>temporare</a:t>
                      </a:r>
                      <a:r>
                        <a:rPr lang="en-US" sz="900" b="0" dirty="0" smtClean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>
                          <a:effectLst/>
                          <a:latin typeface="Arial Narrow" pitchFamily="34" charset="0"/>
                        </a:rPr>
                        <a:t>a </a:t>
                      </a:r>
                      <a:r>
                        <a:rPr lang="en-US" sz="900" b="0" dirty="0" err="1">
                          <a:effectLst/>
                          <a:latin typeface="Arial Narrow" pitchFamily="34" charset="0"/>
                        </a:rPr>
                        <a:t>tranzacţionării</a:t>
                      </a:r>
                      <a:r>
                        <a:rPr lang="en-US" sz="900" b="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(RTS 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1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dirty="0">
                          <a:latin typeface="Arial Narrow" pitchFamily="34" charset="0"/>
                        </a:rPr>
                        <a:t>Regulament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(EU) </a:t>
                      </a:r>
                      <a:r>
                        <a:rPr lang="ro-RO" sz="900" dirty="0">
                          <a:latin typeface="Arial Narrow" pitchFamily="34" charset="0"/>
                        </a:rPr>
                        <a:t>nr. </a:t>
                      </a:r>
                      <a:r>
                        <a:rPr lang="en-US" sz="900" dirty="0">
                          <a:latin typeface="Arial Narrow" pitchFamily="34" charset="0"/>
                        </a:rPr>
                        <a:t>2017/570</a:t>
                      </a:r>
                    </a:p>
                    <a:p>
                      <a:pPr algn="ctr"/>
                      <a:endParaRPr lang="en-US" sz="900" dirty="0">
                        <a:latin typeface="Arial Narrow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37397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D45C69B-7F05-4578-9A4F-50B22D3C7CDE}"/>
              </a:ext>
            </a:extLst>
          </p:cNvPr>
          <p:cNvSpPr txBox="1"/>
          <p:nvPr/>
        </p:nvSpPr>
        <p:spPr>
          <a:xfrm>
            <a:off x="1439365" y="113532"/>
            <a:ext cx="9399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       CENTRALIZATOR STANDARDE TEHNICE/DE REGLEMENTARE (RTS/ITS) EMISE ÎN APLICAREA MIFID II /MIFIR</a:t>
            </a:r>
            <a:endParaRPr lang="en-US" sz="14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Picture 4" descr="LOGO AS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622" y="0"/>
            <a:ext cx="755291" cy="429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678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E106BE2-59A6-4809-88C5-7597DF2604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34628"/>
              </p:ext>
            </p:extLst>
          </p:nvPr>
        </p:nvGraphicFramePr>
        <p:xfrm>
          <a:off x="310100" y="532817"/>
          <a:ext cx="11650279" cy="5688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621">
                  <a:extLst>
                    <a:ext uri="{9D8B030D-6E8A-4147-A177-3AD203B41FA5}">
                      <a16:colId xmlns:a16="http://schemas.microsoft.com/office/drawing/2014/main" val="2651979943"/>
                    </a:ext>
                  </a:extLst>
                </a:gridCol>
                <a:gridCol w="2313039">
                  <a:extLst>
                    <a:ext uri="{9D8B030D-6E8A-4147-A177-3AD203B41FA5}">
                      <a16:colId xmlns:a16="http://schemas.microsoft.com/office/drawing/2014/main" val="468601350"/>
                    </a:ext>
                  </a:extLst>
                </a:gridCol>
                <a:gridCol w="1284332">
                  <a:extLst>
                    <a:ext uri="{9D8B030D-6E8A-4147-A177-3AD203B41FA5}">
                      <a16:colId xmlns:a16="http://schemas.microsoft.com/office/drawing/2014/main" val="3830110470"/>
                    </a:ext>
                  </a:extLst>
                </a:gridCol>
                <a:gridCol w="4137730">
                  <a:extLst>
                    <a:ext uri="{9D8B030D-6E8A-4147-A177-3AD203B41FA5}">
                      <a16:colId xmlns:a16="http://schemas.microsoft.com/office/drawing/2014/main" val="2357331314"/>
                    </a:ext>
                  </a:extLst>
                </a:gridCol>
                <a:gridCol w="1984557">
                  <a:extLst>
                    <a:ext uri="{9D8B030D-6E8A-4147-A177-3AD203B41FA5}">
                      <a16:colId xmlns:a16="http://schemas.microsoft.com/office/drawing/2014/main" val="4142832872"/>
                    </a:ext>
                  </a:extLst>
                </a:gridCol>
              </a:tblGrid>
              <a:tr h="38700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Narrow" panose="020B0606020202030204" pitchFamily="34" charset="0"/>
                        </a:rPr>
                        <a:t>ARIA DE REGLEMENTARE </a:t>
                      </a:r>
                      <a:endParaRPr lang="en-US" sz="10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Narrow" panose="020B0606020202030204" pitchFamily="34" charset="0"/>
                        </a:rPr>
                        <a:t>ARTICOL M</a:t>
                      </a:r>
                      <a:r>
                        <a:rPr lang="ro-RO" sz="1000" dirty="0" smtClean="0">
                          <a:latin typeface="Arial Narrow" panose="020B0606020202030204" pitchFamily="34" charset="0"/>
                        </a:rPr>
                        <a:t>I</a:t>
                      </a:r>
                      <a:r>
                        <a:rPr lang="en-US" sz="1000" dirty="0" smtClean="0">
                          <a:latin typeface="Arial Narrow" panose="020B0606020202030204" pitchFamily="34" charset="0"/>
                        </a:rPr>
                        <a:t>FID II /MIFIR</a:t>
                      </a:r>
                      <a:endParaRPr lang="en-US" sz="10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o-RO" sz="1000" dirty="0" smtClean="0">
                          <a:latin typeface="Arial Narrow" panose="020B0606020202030204" pitchFamily="34" charset="0"/>
                        </a:rPr>
                        <a:t>Articole relevante din Legea nr. 126/2018</a:t>
                      </a:r>
                      <a:endParaRPr lang="ro-RO" sz="10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 Narrow" panose="020B0606020202030204" pitchFamily="34" charset="0"/>
                        </a:rPr>
                        <a:t>SUBIE</a:t>
                      </a:r>
                      <a:r>
                        <a:rPr lang="ro-RO" sz="1000" b="1" dirty="0" smtClean="0">
                          <a:latin typeface="Arial Narrow" panose="020B0606020202030204" pitchFamily="34" charset="0"/>
                        </a:rPr>
                        <a:t>C</a:t>
                      </a:r>
                      <a:r>
                        <a:rPr lang="en-US" sz="1000" b="1" dirty="0" smtClean="0">
                          <a:latin typeface="Arial Narrow" panose="020B0606020202030204" pitchFamily="34" charset="0"/>
                        </a:rPr>
                        <a:t>TUL REGLEMENT</a:t>
                      </a:r>
                      <a:r>
                        <a:rPr lang="ro-RO" sz="1000" b="1" dirty="0" smtClean="0">
                          <a:latin typeface="Arial Narrow" panose="020B0606020202030204" pitchFamily="34" charset="0"/>
                        </a:rPr>
                        <a:t>Ă</a:t>
                      </a:r>
                      <a:r>
                        <a:rPr lang="en-US" sz="1000" b="1" dirty="0" smtClean="0">
                          <a:latin typeface="Arial Narrow" panose="020B0606020202030204" pitchFamily="34" charset="0"/>
                        </a:rPr>
                        <a:t>RII</a:t>
                      </a:r>
                      <a:endParaRPr lang="en-US" sz="10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Narrow" panose="020B0606020202030204" pitchFamily="34" charset="0"/>
                        </a:rPr>
                        <a:t>  STADIUL ELABOR</a:t>
                      </a:r>
                      <a:r>
                        <a:rPr lang="ro-RO" sz="1000" dirty="0" smtClean="0">
                          <a:latin typeface="Arial Narrow" panose="020B0606020202030204" pitchFamily="34" charset="0"/>
                        </a:rPr>
                        <a:t>Ă</a:t>
                      </a:r>
                      <a:r>
                        <a:rPr lang="en-US" sz="1000" dirty="0" smtClean="0">
                          <a:latin typeface="Arial Narrow" panose="020B0606020202030204" pitchFamily="34" charset="0"/>
                        </a:rPr>
                        <a:t>RII/APROB</a:t>
                      </a:r>
                      <a:r>
                        <a:rPr lang="ro-RO" sz="1000" dirty="0" smtClean="0">
                          <a:latin typeface="Arial Narrow" panose="020B0606020202030204" pitchFamily="34" charset="0"/>
                        </a:rPr>
                        <a:t>Ă</a:t>
                      </a:r>
                      <a:r>
                        <a:rPr lang="en-US" sz="1000" dirty="0" smtClean="0">
                          <a:latin typeface="Arial Narrow" panose="020B0606020202030204" pitchFamily="34" charset="0"/>
                        </a:rPr>
                        <a:t>RII</a:t>
                      </a:r>
                      <a:endParaRPr lang="en-US" sz="10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9089028"/>
                  </a:ext>
                </a:extLst>
              </a:tr>
              <a:tr h="357239">
                <a:tc rowSpan="4">
                  <a:txBody>
                    <a:bodyPr/>
                    <a:lstStyle/>
                    <a:p>
                      <a:pPr algn="ctr"/>
                      <a:r>
                        <a:rPr lang="ro-RO" sz="1000" b="1" dirty="0">
                          <a:latin typeface="Arial Narrow" panose="020B0606020202030204" pitchFamily="34" charset="0"/>
                        </a:rPr>
                        <a:t>PUBLICAREA DATELOR</a:t>
                      </a:r>
                      <a:endParaRPr lang="en-US" sz="10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 Narrow" pitchFamily="34" charset="0"/>
                        </a:rPr>
                        <a:t>Art. 61(4),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 art.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64(6), 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art.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64(8), 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art. 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65(6),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 art.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65(8)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 și art. 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66(5) MiFID 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164, art. 167 - 171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ro-RO" sz="900" b="0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utorizarea, cerințele organizatorice și publicarea tranzacțiilor pentru furnizorii de servicii de raportare a datelor </a:t>
                      </a:r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(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RTS 13)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(EU)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nr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. 2017/571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0698433"/>
                  </a:ext>
                </a:extLst>
              </a:tr>
              <a:tr h="231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 Narrow" pitchFamily="34" charset="0"/>
                        </a:rPr>
                        <a:t>Art. 12(2)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MiFIR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0" baseline="0" dirty="0" smtClean="0">
                          <a:latin typeface="Arial Narrow" pitchFamily="34" charset="0"/>
                        </a:rPr>
                        <a:t> Elemente de specificitate a datelor referitoare la cerințele pre/post tranzacționare/gradul de dezagregare a datelor (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RTS 14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)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(EU) nr. 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2017/57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2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5438280"/>
                  </a:ext>
                </a:extLst>
              </a:tr>
              <a:tr h="363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 Narrow" pitchFamily="34" charset="0"/>
                        </a:rPr>
                        <a:t>Art. 35(6)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 și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36(6)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MiFIR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dirty="0">
                          <a:latin typeface="Arial Narrow" pitchFamily="34" charset="0"/>
                        </a:rPr>
                        <a:t>Accesul la compensare în ceea ce privește locurile de tranzacționare și contrapărțile centrale 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(RTS 15)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(EU)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nr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. 2017/581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907805"/>
                  </a:ext>
                </a:extLst>
              </a:tr>
              <a:tr h="2232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 Narrow" pitchFamily="34" charset="0"/>
                        </a:rPr>
                        <a:t>Art. 37(4)(a), (b)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 și 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(c)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MiFIR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>
                          <a:latin typeface="Arial Narrow" pitchFamily="34" charset="0"/>
                        </a:rPr>
                        <a:t>Accesul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la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valorile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de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referință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(RTS16)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b="0" dirty="0" smtClean="0">
                          <a:latin typeface="Arial Narrow" pitchFamily="34" charset="0"/>
                        </a:rPr>
                        <a:t>  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(EU) nr. 2016/2021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6445923"/>
                  </a:ext>
                </a:extLst>
              </a:tr>
              <a:tr h="349763"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o-RO" sz="1000" b="1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CERINȚE APLICABILE LOCURILOR DE TRANZACȚIONARE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 Narrow" pitchFamily="34" charset="0"/>
                        </a:rPr>
                        <a:t>Art. 51(6)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MiFID 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147 (2) </a:t>
                      </a:r>
                      <a:r>
                        <a:rPr lang="ro-RO" sz="900" dirty="0" err="1" smtClean="0">
                          <a:latin typeface="Arial Narrow" panose="020B0606020202030204" pitchFamily="34" charset="0"/>
                        </a:rPr>
                        <a:t>lit.c</a:t>
                      </a:r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),</a:t>
                      </a:r>
                      <a:r>
                        <a:rPr lang="ro-RO" sz="900" baseline="0" dirty="0" smtClean="0">
                          <a:latin typeface="Arial Narrow" panose="020B0606020202030204" pitchFamily="34" charset="0"/>
                        </a:rPr>
                        <a:t> Art. 148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ro-RO" sz="900" b="0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dmiterea instrumentelor financiare la tranzacționare pe piețele reglementate</a:t>
                      </a:r>
                      <a:r>
                        <a:rPr lang="en-US" sz="900" b="0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(RTS17)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(EU)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nr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. 2017/568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7782286"/>
                  </a:ext>
                </a:extLst>
              </a:tr>
              <a:tr h="357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 Narrow" pitchFamily="34" charset="0"/>
                        </a:rPr>
                        <a:t>Art. 32(2)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subpara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f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10 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 și art. 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52(2)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subpara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f 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10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MiFID 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106, art. 107</a:t>
                      </a:r>
                      <a:r>
                        <a:rPr lang="ro-RO" sz="900" baseline="0" dirty="0" smtClean="0">
                          <a:latin typeface="Arial Narrow" panose="020B0606020202030204" pitchFamily="34" charset="0"/>
                        </a:rPr>
                        <a:t> si art. 149, art. 150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</a:t>
                      </a:r>
                      <a:r>
                        <a:rPr lang="ro-RO" sz="900" b="0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uspendarea și retragerea de la tranzacționare a instrumentelor financiare</a:t>
                      </a:r>
                      <a:r>
                        <a:rPr lang="en-US" sz="900" b="0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(RTS18)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(EU)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nr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. 2017/569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7834284"/>
                  </a:ext>
                </a:extLst>
              </a:tr>
              <a:tr h="407462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o-RO" sz="105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 Narrow" pitchFamily="34" charset="0"/>
                        </a:rPr>
                        <a:t>Art. 18(11)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subpara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f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3 MiFID 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67 - 70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>
                          <a:latin typeface="Arial Narrow" pitchFamily="34" charset="0"/>
                        </a:rPr>
                        <a:t>Conținutul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și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formatul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descrierii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funcționării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sistemelor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multilaterale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de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tranzacționare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și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a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sistemelor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organizate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de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tranzacționare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și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privind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notificarea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ESMA 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(ITS19)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(EU)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nr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. 2016/824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8849129"/>
                  </a:ext>
                </a:extLst>
              </a:tr>
              <a:tr h="239634">
                <a:tc rowSpan="2">
                  <a:txBody>
                    <a:bodyPr/>
                    <a:lstStyle/>
                    <a:p>
                      <a:pPr algn="ctr"/>
                      <a:r>
                        <a:rPr lang="ro-RO" sz="1000" b="1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DERIVATE PE MĂRFURI 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 Narrow" pitchFamily="34" charset="0"/>
                        </a:rPr>
                        <a:t>Art. 2(4) MiFID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6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>
                          <a:latin typeface="Arial Narrow" pitchFamily="34" charset="0"/>
                        </a:rPr>
                        <a:t>Obligatia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de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compensare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(RTS 20)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(EU)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nr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. 2017/592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7943479"/>
                  </a:ext>
                </a:extLst>
              </a:tr>
              <a:tr h="349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 Narrow" pitchFamily="34" charset="0"/>
                        </a:rPr>
                        <a:t>Art. 57(3)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 și 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57(12) MiFID 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156</a:t>
                      </a:r>
                      <a:r>
                        <a:rPr lang="ro-RO" sz="900" baseline="0" dirty="0" smtClean="0">
                          <a:latin typeface="Arial Narrow" panose="020B0606020202030204" pitchFamily="34" charset="0"/>
                        </a:rPr>
                        <a:t> - 160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>
                          <a:latin typeface="Arial Narrow" pitchFamily="34" charset="0"/>
                        </a:rPr>
                        <a:t>Aplicarea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de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limite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ale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pozițiilor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în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cazul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instrumentelor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financiare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derivate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pe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mărfuri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(RTS 21)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(EU)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nr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. 2017/591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7139985"/>
                  </a:ext>
                </a:extLst>
              </a:tr>
              <a:tr h="223274">
                <a:tc rowSpan="4">
                  <a:txBody>
                    <a:bodyPr/>
                    <a:lstStyle/>
                    <a:p>
                      <a:pPr algn="ctr"/>
                      <a:r>
                        <a:rPr lang="ro-RO" sz="1000" b="1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RAPORTAREA DATELOR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 Narrow" pitchFamily="34" charset="0"/>
                        </a:rPr>
                        <a:t>Art. 26(9)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subpara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f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3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MiFIR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>
                          <a:latin typeface="Arial Narrow" pitchFamily="34" charset="0"/>
                        </a:rPr>
                        <a:t>Raportarea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tranzacțiilor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către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autoritățile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competente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 (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RTS 22)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(EU)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nr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. 2017/590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7146777"/>
                  </a:ext>
                </a:extLst>
              </a:tr>
              <a:tr h="3734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 Narrow" pitchFamily="34" charset="0"/>
                        </a:rPr>
                        <a:t>Art. 27(3)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subpara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f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3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MiFIR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Formatele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aplicabile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datelor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de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referință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privind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instrumentele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financiare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și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pentru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măsurile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tehnice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necesare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în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legătură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cu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modalitățile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care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trebuie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stabilite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de ESMA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și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de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autoritățile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competente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 (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RTS 23)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(EU)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nr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. 2017/585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7959610"/>
                  </a:ext>
                </a:extLst>
              </a:tr>
              <a:tr h="349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 Narrow" pitchFamily="34" charset="0"/>
                        </a:rPr>
                        <a:t>Art. 25(3)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subpara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f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4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MiFIR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dirty="0">
                          <a:latin typeface="Arial Narrow" pitchFamily="34" charset="0"/>
                        </a:rPr>
                        <a:t>Păstrarea datelor pertinente privind ordinele referitoare la instrumente financiare 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(RTS 24)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(EU)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nr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. 2017/580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1136579"/>
                  </a:ext>
                </a:extLst>
              </a:tr>
              <a:tr h="2232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 Narrow" pitchFamily="34" charset="0"/>
                        </a:rPr>
                        <a:t>Art. 50(2)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subpara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f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3 MiFID 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146 (1)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>
                          <a:latin typeface="Arial Narrow" pitchFamily="34" charset="0"/>
                        </a:rPr>
                        <a:t>Nivelul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de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precizie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al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ceasurilor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profesionale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(RTS 25)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(EU)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nr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. 2017/574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7994607"/>
                  </a:ext>
                </a:extLst>
              </a:tr>
              <a:tr h="360800">
                <a:tc>
                  <a:txBody>
                    <a:bodyPr/>
                    <a:lstStyle/>
                    <a:p>
                      <a:pPr algn="ctr"/>
                      <a:r>
                        <a:rPr lang="ro-RO" sz="1000" b="1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POST TRANZACȚIONARE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 Narrow" pitchFamily="34" charset="0"/>
                        </a:rPr>
                        <a:t>Art. 29(3)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MiFIR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>
                          <a:latin typeface="Arial Narrow" pitchFamily="34" charset="0"/>
                        </a:rPr>
                        <a:t>Obligația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de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compensare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a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instrumentelor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financiare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derivate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tranzacționate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pe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piețele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reglementate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și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termenele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pentru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acceptarea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compensării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(RTS 26)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(EU)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nr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. 2017/582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6263492"/>
                  </a:ext>
                </a:extLst>
              </a:tr>
              <a:tr h="349763">
                <a:tc rowSpan="2">
                  <a:txBody>
                    <a:bodyPr/>
                    <a:lstStyle/>
                    <a:p>
                      <a:pPr algn="ctr"/>
                      <a:r>
                        <a:rPr lang="ro-RO" sz="1000" b="1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PROTECȚIA INVESTITORILOR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 Narrow" pitchFamily="34" charset="0"/>
                        </a:rPr>
                        <a:t>Art 27(10) (a) MiFID 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92 (1)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>
                          <a:latin typeface="Arial Narrow" pitchFamily="34" charset="0"/>
                        </a:rPr>
                        <a:t>Datele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ce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trebuie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publicate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referitoare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la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calitatea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executarii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tranzactiilor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ro-RO" sz="900" b="0" dirty="0">
                          <a:latin typeface="Arial Narrow" pitchFamily="34" charset="0"/>
                        </a:rPr>
                        <a:t>(RTS 27)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(EU)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nr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. 2017/575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809674"/>
                  </a:ext>
                </a:extLst>
              </a:tr>
              <a:tr h="223274">
                <a:tc vMerge="1"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 Narrow" pitchFamily="34" charset="0"/>
                        </a:rPr>
                        <a:t>Art 27(10) (b) </a:t>
                      </a:r>
                      <a:r>
                        <a:rPr lang="en-US" sz="900" b="0" dirty="0" err="1">
                          <a:latin typeface="Arial Narrow" pitchFamily="34" charset="0"/>
                        </a:rPr>
                        <a:t>MiFID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II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94 (1)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 smtClean="0">
                          <a:latin typeface="Arial Narrow" pitchFamily="34" charset="0"/>
                        </a:rPr>
                        <a:t>Datele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ce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trebuie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publicate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referitoare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la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calitatea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executarii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tranzactiilor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(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RTS 27)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>
                          <a:latin typeface="Arial Narrow" pitchFamily="34" charset="0"/>
                        </a:rPr>
                        <a:t> (EU) nr. 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2017/576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340840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D2CB601-91BD-4C84-A12B-1C939A518EC6}"/>
              </a:ext>
            </a:extLst>
          </p:cNvPr>
          <p:cNvSpPr txBox="1"/>
          <p:nvPr/>
        </p:nvSpPr>
        <p:spPr>
          <a:xfrm>
            <a:off x="1393182" y="80554"/>
            <a:ext cx="9399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       CENTRALIZATOR STANDARDE TEHNICE/DE REGLEMENTARE (RTS/ITS) EMISE ÎN APLICAREA MIFID II /MIFIR</a:t>
            </a:r>
            <a:endParaRPr lang="en-US" sz="14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7" name="Picture 6" descr="LOGO AS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622" y="0"/>
            <a:ext cx="755291" cy="429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429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3395"/>
          </a:xfrm>
        </p:spPr>
        <p:txBody>
          <a:bodyPr>
            <a:normAutofit/>
          </a:bodyPr>
          <a:lstStyle/>
          <a:p>
            <a:r>
              <a:rPr lang="ro-RO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CENTRALIZATOR STANDARDE TEHNICE/DE REGLEMENTARE (RTS/ITS) EMISE ÎN APLICAREA MIFID II /MIFIR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6A2794C-BE53-4379-AAEA-AB33D9CD9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516075"/>
              </p:ext>
            </p:extLst>
          </p:nvPr>
        </p:nvGraphicFramePr>
        <p:xfrm>
          <a:off x="408927" y="873833"/>
          <a:ext cx="11652677" cy="5277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988">
                  <a:extLst>
                    <a:ext uri="{9D8B030D-6E8A-4147-A177-3AD203B41FA5}">
                      <a16:colId xmlns:a16="http://schemas.microsoft.com/office/drawing/2014/main" val="2651979943"/>
                    </a:ext>
                  </a:extLst>
                </a:gridCol>
                <a:gridCol w="2608515">
                  <a:extLst>
                    <a:ext uri="{9D8B030D-6E8A-4147-A177-3AD203B41FA5}">
                      <a16:colId xmlns:a16="http://schemas.microsoft.com/office/drawing/2014/main" val="468601350"/>
                    </a:ext>
                  </a:extLst>
                </a:gridCol>
                <a:gridCol w="1108508">
                  <a:extLst>
                    <a:ext uri="{9D8B030D-6E8A-4147-A177-3AD203B41FA5}">
                      <a16:colId xmlns:a16="http://schemas.microsoft.com/office/drawing/2014/main" val="3830110470"/>
                    </a:ext>
                  </a:extLst>
                </a:gridCol>
                <a:gridCol w="4155256">
                  <a:extLst>
                    <a:ext uri="{9D8B030D-6E8A-4147-A177-3AD203B41FA5}">
                      <a16:colId xmlns:a16="http://schemas.microsoft.com/office/drawing/2014/main" val="2041140072"/>
                    </a:ext>
                  </a:extLst>
                </a:gridCol>
                <a:gridCol w="1892410">
                  <a:extLst>
                    <a:ext uri="{9D8B030D-6E8A-4147-A177-3AD203B41FA5}">
                      <a16:colId xmlns:a16="http://schemas.microsoft.com/office/drawing/2014/main" val="4142832872"/>
                    </a:ext>
                  </a:extLst>
                </a:gridCol>
              </a:tblGrid>
              <a:tr h="358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Narrow" pitchFamily="34" charset="0"/>
                        </a:rPr>
                        <a:t>ARIA DE REGLEMENTARE 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Narrow" pitchFamily="34" charset="0"/>
                        </a:rPr>
                        <a:t>ARTICOL M</a:t>
                      </a:r>
                      <a:r>
                        <a:rPr lang="ro-RO" sz="1000" dirty="0" smtClean="0">
                          <a:latin typeface="Arial Narrow" pitchFamily="34" charset="0"/>
                        </a:rPr>
                        <a:t>i</a:t>
                      </a:r>
                      <a:r>
                        <a:rPr lang="en-US" sz="1000" dirty="0" smtClean="0">
                          <a:latin typeface="Arial Narrow" pitchFamily="34" charset="0"/>
                        </a:rPr>
                        <a:t>FID II /MIFIR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dirty="0" smtClean="0">
                          <a:latin typeface="Arial Narrow" panose="020B0606020202030204" pitchFamily="34" charset="0"/>
                        </a:rPr>
                        <a:t>Articole relevante din Legea nr. 126/2018</a:t>
                      </a:r>
                    </a:p>
                    <a:p>
                      <a:endParaRPr lang="ro-RO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Narrow" pitchFamily="34" charset="0"/>
                        </a:rPr>
                        <a:t>SUBIE</a:t>
                      </a:r>
                      <a:r>
                        <a:rPr lang="ro-RO" sz="1000" dirty="0" smtClean="0">
                          <a:latin typeface="Arial Narrow" pitchFamily="34" charset="0"/>
                        </a:rPr>
                        <a:t>C</a:t>
                      </a:r>
                      <a:r>
                        <a:rPr lang="en-US" sz="1000" dirty="0" smtClean="0">
                          <a:latin typeface="Arial Narrow" pitchFamily="34" charset="0"/>
                        </a:rPr>
                        <a:t>TUL REGLEMENT</a:t>
                      </a:r>
                      <a:r>
                        <a:rPr lang="ro-RO" sz="1000" dirty="0" smtClean="0">
                          <a:latin typeface="Arial Narrow" pitchFamily="34" charset="0"/>
                        </a:rPr>
                        <a:t>Ă</a:t>
                      </a:r>
                      <a:r>
                        <a:rPr lang="en-US" sz="1000" dirty="0" smtClean="0">
                          <a:latin typeface="Arial Narrow" pitchFamily="34" charset="0"/>
                        </a:rPr>
                        <a:t>RII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 Narrow" pitchFamily="34" charset="0"/>
                        </a:rPr>
                        <a:t>  </a:t>
                      </a:r>
                      <a:r>
                        <a:rPr lang="en-US" sz="1000" dirty="0" smtClean="0">
                          <a:latin typeface="Arial Narrow" pitchFamily="34" charset="0"/>
                        </a:rPr>
                        <a:t>STADIUL ELABOR</a:t>
                      </a:r>
                      <a:r>
                        <a:rPr lang="ro-RO" sz="1000" dirty="0" smtClean="0">
                          <a:latin typeface="Arial Narrow" pitchFamily="34" charset="0"/>
                        </a:rPr>
                        <a:t>Ă</a:t>
                      </a:r>
                      <a:r>
                        <a:rPr lang="en-US" sz="1000" dirty="0" smtClean="0">
                          <a:latin typeface="Arial Narrow" pitchFamily="34" charset="0"/>
                        </a:rPr>
                        <a:t>RII/APROB</a:t>
                      </a:r>
                      <a:r>
                        <a:rPr lang="ro-RO" sz="1000" dirty="0" smtClean="0">
                          <a:latin typeface="Arial Narrow" pitchFamily="34" charset="0"/>
                        </a:rPr>
                        <a:t>Ă</a:t>
                      </a:r>
                      <a:r>
                        <a:rPr lang="en-US" sz="1000" dirty="0" smtClean="0">
                          <a:latin typeface="Arial Narrow" pitchFamily="34" charset="0"/>
                        </a:rPr>
                        <a:t>RII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9089028"/>
                  </a:ext>
                </a:extLst>
              </a:tr>
              <a:tr h="215027">
                <a:tc rowSpan="8">
                  <a:txBody>
                    <a:bodyPr/>
                    <a:lstStyle/>
                    <a:p>
                      <a:pPr algn="ctr"/>
                      <a:r>
                        <a:rPr lang="ro-RO" sz="10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Alte ITS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latin typeface="Arial Narrow" pitchFamily="34" charset="0"/>
                        </a:rPr>
                        <a:t>A</a:t>
                      </a:r>
                      <a:r>
                        <a:rPr lang="ro-RO" sz="900" b="0" dirty="0" err="1" smtClean="0">
                          <a:latin typeface="Arial Narrow" pitchFamily="34" charset="0"/>
                        </a:rPr>
                        <a:t>rt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. 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79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 (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9)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MiFID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237 (6)</a:t>
                      </a:r>
                      <a:r>
                        <a:rPr lang="ro-RO" sz="900" baseline="0" dirty="0" smtClean="0">
                          <a:latin typeface="Arial Narrow" panose="020B0606020202030204" pitchFamily="34" charset="0"/>
                        </a:rPr>
                        <a:t> –(7)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F</a:t>
                      </a:r>
                      <a:r>
                        <a:rPr lang="vi-VN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ormatele, modelele și procedurile standard referitoare la mecanismele de cooperare în ceea ce privește locurile de tranzacționare ale căror activități au o importanță semnificativă într-un stat membru gazdă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(ITS</a:t>
                      </a:r>
                      <a:r>
                        <a:rPr lang="ro-RO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1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US" sz="900" b="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 smtClean="0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(EU) nr. 2017/988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27">
                <a:tc vMerge="1"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 Narrow" pitchFamily="34" charset="0"/>
                        </a:rPr>
                        <a:t>Art. 52(3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)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ro-RO" sz="900" b="0" dirty="0" err="1" smtClean="0">
                          <a:latin typeface="Arial Narrow" pitchFamily="34" charset="0"/>
                        </a:rPr>
                        <a:t>MiFID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 II</a:t>
                      </a:r>
                      <a:endParaRPr lang="ro-RO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149 (2)</a:t>
                      </a:r>
                      <a:r>
                        <a:rPr lang="ro-RO" sz="900" baseline="0" dirty="0" smtClean="0">
                          <a:latin typeface="Arial Narrow" panose="020B0606020202030204" pitchFamily="34" charset="0"/>
                        </a:rPr>
                        <a:t> – (7), art. 150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b="0" dirty="0" smtClean="0">
                          <a:latin typeface="Arial Narrow" pitchFamily="34" charset="0"/>
                        </a:rPr>
                        <a:t>Formatul și</a:t>
                      </a:r>
                      <a:r>
                        <a:rPr lang="ro-RO" sz="900" b="0" baseline="0" dirty="0" smtClean="0">
                          <a:latin typeface="Arial Narrow" pitchFamily="34" charset="0"/>
                        </a:rPr>
                        <a:t> calendarul comunicării și publicării suspendării și retragerii de la tranzacționare a instrumentelor financiare de pe o piață reglementată, MTF și OTF (ITS 2)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 smtClean="0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(EU) nr. 2017/10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05</a:t>
                      </a:r>
                      <a:endParaRPr lang="en-US" sz="900" b="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027">
                <a:tc vMerge="1"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latin typeface="Arial Narrow" pitchFamily="34" charset="0"/>
                        </a:rPr>
                        <a:t>A</a:t>
                      </a:r>
                      <a:r>
                        <a:rPr lang="ro-RO" sz="900" b="0" dirty="0" err="1" smtClean="0">
                          <a:latin typeface="Arial Narrow" pitchFamily="34" charset="0"/>
                        </a:rPr>
                        <a:t>rt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. 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61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 (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5)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MiFID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164 (2) si art. 166 (6)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F</a:t>
                      </a:r>
                      <a:r>
                        <a:rPr lang="vi-VN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ormularele, modelele și procedurile standard referitoare la autorizarea furnizorilor de servicii de raportare a datelor și la notificările conexe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(ITS</a:t>
                      </a:r>
                      <a:r>
                        <a:rPr lang="ro-RO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3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US" sz="900" b="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 smtClean="0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(EU) nr. 2017/1110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027">
                <a:tc vMerge="1"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latin typeface="Arial Narrow" pitchFamily="34" charset="0"/>
                        </a:rPr>
                        <a:t>A</a:t>
                      </a:r>
                      <a:r>
                        <a:rPr lang="ro-RO" sz="900" b="0" dirty="0" err="1" smtClean="0">
                          <a:latin typeface="Arial Narrow" pitchFamily="34" charset="0"/>
                        </a:rPr>
                        <a:t>rt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. 58 (5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)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MiFID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161 (1) – (3)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F</a:t>
                      </a:r>
                      <a:r>
                        <a:rPr lang="vi-VN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ormatul rapoartelor privind pozițiile utilizat de către firmele de investiții și operatorii de piață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(ITS</a:t>
                      </a:r>
                      <a:r>
                        <a:rPr lang="ro-RO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4 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US" sz="900" b="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 smtClean="0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(EU) nr. 2017/1093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027">
                <a:tc vMerge="1"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latin typeface="Arial Narrow" pitchFamily="34" charset="0"/>
                        </a:rPr>
                        <a:t>A</a:t>
                      </a:r>
                      <a:r>
                        <a:rPr lang="ro-RO" sz="900" b="0" dirty="0" err="1" smtClean="0">
                          <a:latin typeface="Arial Narrow" pitchFamily="34" charset="0"/>
                        </a:rPr>
                        <a:t>rt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. 58 (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7)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MiFID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161 (1)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F</a:t>
                      </a:r>
                      <a:r>
                        <a:rPr lang="vi-VN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ormatul și calendarul rapoartelor privind pozițiile transmise de către firmele de investiții și operatorii de piață care exploatează locuri de tranzacționare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(ITS</a:t>
                      </a:r>
                      <a:r>
                        <a:rPr lang="ro-RO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5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US" sz="900" b="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 smtClean="0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(EU) nr. 2017/953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027">
                <a:tc vMerge="1"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latin typeface="Arial Narrow" pitchFamily="34" charset="0"/>
                        </a:rPr>
                        <a:t>A</a:t>
                      </a:r>
                      <a:r>
                        <a:rPr lang="ro-RO" sz="900" b="0" dirty="0" err="1" smtClean="0">
                          <a:latin typeface="Arial Narrow" pitchFamily="34" charset="0"/>
                        </a:rPr>
                        <a:t>rt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. 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80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 (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4) 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și</a:t>
                      </a:r>
                      <a:r>
                        <a:rPr lang="ro-RO" sz="900" b="0" baseline="0" dirty="0" smtClean="0">
                          <a:latin typeface="Arial Narrow" pitchFamily="34" charset="0"/>
                        </a:rPr>
                        <a:t> 81(4)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MiFID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238 si art. 239 (1) – (5)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b="0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Fo</a:t>
                      </a:r>
                      <a:r>
                        <a:rPr lang="vi-VN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rmularele, modelele și procedurile standard pentru cooperarea în ceea ce privește activitățile de supraveghere, verificările la fața locului, investigațiile și schimbul de informații între autoritățile competente</a:t>
                      </a:r>
                      <a:r>
                        <a:rPr lang="ro-RO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900" dirty="0" smtClean="0">
                          <a:solidFill>
                            <a:schemeClr val="tx1"/>
                          </a:solidFill>
                        </a:rPr>
                        <a:t>(ITS 6)</a:t>
                      </a:r>
                      <a:endParaRPr lang="en-US" sz="900" b="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 smtClean="0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(EU) nr. 2017/98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0</a:t>
                      </a:r>
                      <a:endParaRPr lang="en-US" sz="900" b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027">
                <a:tc vMerge="1"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latin typeface="Arial Narrow" pitchFamily="34" charset="0"/>
                        </a:rPr>
                        <a:t>A</a:t>
                      </a:r>
                      <a:r>
                        <a:rPr lang="ro-RO" sz="900" b="0" dirty="0" err="1" smtClean="0">
                          <a:latin typeface="Arial Narrow" pitchFamily="34" charset="0"/>
                        </a:rPr>
                        <a:t>rt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. 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8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4 (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4)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MiFID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242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F</a:t>
                      </a:r>
                      <a:r>
                        <a:rPr lang="vi-VN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ormulare, modele și proceduri standard pentru consultarea altor autorități competente înainte de acordarea unei autorizații</a:t>
                      </a:r>
                      <a:r>
                        <a:rPr lang="ro-RO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900" dirty="0" smtClean="0">
                          <a:solidFill>
                            <a:schemeClr val="tx1"/>
                          </a:solidFill>
                        </a:rPr>
                        <a:t>(ITS 7)</a:t>
                      </a:r>
                      <a:endParaRPr lang="en-US" sz="900" b="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 smtClean="0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(EU) nr. 2017/98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1</a:t>
                      </a:r>
                      <a:endParaRPr lang="en-US" sz="900" b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0642606"/>
                  </a:ext>
                </a:extLst>
              </a:tr>
              <a:tr h="215027">
                <a:tc vMerge="1"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latin typeface="Arial Narrow" pitchFamily="34" charset="0"/>
                        </a:rPr>
                        <a:t>A</a:t>
                      </a:r>
                      <a:r>
                        <a:rPr lang="ro-RO" sz="900" b="0" dirty="0" err="1" smtClean="0">
                          <a:latin typeface="Arial Narrow" pitchFamily="34" charset="0"/>
                        </a:rPr>
                        <a:t>rt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. 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71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 (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7) </a:t>
                      </a:r>
                      <a:r>
                        <a:rPr lang="en-US" sz="900" b="0" dirty="0" err="1" smtClean="0">
                          <a:latin typeface="Arial Narrow" pitchFamily="34" charset="0"/>
                        </a:rPr>
                        <a:t>MiFID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253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</a:t>
                      </a:r>
                      <a:r>
                        <a:rPr lang="vi-VN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rocedurile și formularele pentru transmiterea informațiilor privind sancțiunile și măsurile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(ITS</a:t>
                      </a:r>
                      <a:r>
                        <a:rPr lang="ro-RO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8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US" sz="900" b="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 smtClean="0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(EU) nr. 2017/1111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7666860"/>
                  </a:ext>
                </a:extLst>
              </a:tr>
              <a:tr h="437735">
                <a:tc rowSpan="4">
                  <a:txBody>
                    <a:bodyPr/>
                    <a:lstStyle/>
                    <a:p>
                      <a:pPr algn="ctr"/>
                      <a:r>
                        <a:rPr lang="ro-RO" sz="10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Alte RTS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b="0" dirty="0" smtClean="0">
                          <a:latin typeface="Arial Narrow" pitchFamily="34" charset="0"/>
                        </a:rPr>
                        <a:t>Art.30 </a:t>
                      </a:r>
                      <a:r>
                        <a:rPr lang="ro-RO" sz="900" b="0" dirty="0" err="1" smtClean="0">
                          <a:latin typeface="Arial Narrow" pitchFamily="34" charset="0"/>
                        </a:rPr>
                        <a:t>MiFIR</a:t>
                      </a:r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vi-VN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cordurile de compensare indirectă</a:t>
                      </a:r>
                      <a:r>
                        <a:rPr lang="ro-RO" sz="9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900" dirty="0" smtClean="0">
                          <a:solidFill>
                            <a:schemeClr val="tx1"/>
                          </a:solidFill>
                        </a:rPr>
                        <a:t>(RTS)</a:t>
                      </a:r>
                      <a:endParaRPr lang="en-US" sz="900" b="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 smtClean="0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(EU) nr. 2017/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2154</a:t>
                      </a:r>
                      <a:endParaRPr lang="en-US" sz="900" b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7834284"/>
                  </a:ext>
                </a:extLst>
              </a:tr>
              <a:tr h="344044">
                <a:tc vMerge="1"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0" dirty="0" smtClean="0">
                          <a:latin typeface="Arial Narrow" pitchFamily="34" charset="0"/>
                        </a:rPr>
                        <a:t>Art.32 (1) </a:t>
                      </a:r>
                      <a:r>
                        <a:rPr lang="ro-RO" sz="900" b="0" dirty="0" err="1" smtClean="0">
                          <a:latin typeface="Arial Narrow" pitchFamily="34" charset="0"/>
                        </a:rPr>
                        <a:t>MiFIR</a:t>
                      </a:r>
                      <a:endParaRPr lang="en-US" sz="900" b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bligația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tranzacționare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pentru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anumite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instrumente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financiare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derivate</a:t>
                      </a:r>
                      <a:r>
                        <a:rPr lang="ro-RO" sz="900" dirty="0" smtClean="0"/>
                        <a:t>(RTS)</a:t>
                      </a:r>
                      <a:endParaRPr lang="en-US" sz="900" b="0" kern="1200" dirty="0">
                        <a:solidFill>
                          <a:srgbClr val="FF0000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 smtClean="0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(EU) nr. 2017/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2417</a:t>
                      </a:r>
                      <a:endParaRPr lang="en-US" sz="900" b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2807701"/>
                  </a:ext>
                </a:extLst>
              </a:tr>
              <a:tr h="344044">
                <a:tc vMerge="1"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0" dirty="0" smtClean="0">
                          <a:latin typeface="Arial Narrow" pitchFamily="34" charset="0"/>
                        </a:rPr>
                        <a:t>Art.65 (8) </a:t>
                      </a:r>
                      <a:r>
                        <a:rPr lang="ro-RO" sz="900" b="0" dirty="0" err="1" smtClean="0">
                          <a:latin typeface="Arial Narrow" pitchFamily="34" charset="0"/>
                        </a:rPr>
                        <a:t>lit.c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) </a:t>
                      </a:r>
                      <a:r>
                        <a:rPr lang="ro-RO" sz="900" b="0" dirty="0" err="1" smtClean="0">
                          <a:latin typeface="Arial Narrow" pitchFamily="34" charset="0"/>
                        </a:rPr>
                        <a:t>MiFIR</a:t>
                      </a:r>
                      <a:endParaRPr lang="en-US" sz="900" b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utorizarea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cerințele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organizatorice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și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publicarea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tranzacțiilor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pentru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furnizorii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servicii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raportare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datelor</a:t>
                      </a:r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(RTS)</a:t>
                      </a:r>
                      <a:endParaRPr lang="en-US" sz="900" b="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 smtClean="0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(EU) nr. 201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8/63</a:t>
                      </a:r>
                      <a:endParaRPr lang="en-US" sz="900" b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9604974"/>
                  </a:ext>
                </a:extLst>
              </a:tr>
              <a:tr h="215027">
                <a:tc vMerge="1"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0" dirty="0" smtClean="0">
                          <a:latin typeface="Arial Narrow" pitchFamily="34" charset="0"/>
                        </a:rPr>
                        <a:t>Art.9 (6) </a:t>
                      </a:r>
                      <a:r>
                        <a:rPr lang="ro-RO" sz="900" b="0" dirty="0" err="1" smtClean="0">
                          <a:latin typeface="Arial Narrow" pitchFamily="34" charset="0"/>
                        </a:rPr>
                        <a:t>MiFIR</a:t>
                      </a:r>
                      <a:endParaRPr lang="en-US" sz="900" b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rdinele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de tip „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pachet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”</a:t>
                      </a:r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(RTS)</a:t>
                      </a:r>
                      <a:endParaRPr lang="en-US" sz="900" b="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 smtClean="0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(EU) nr. 201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7/2194</a:t>
                      </a:r>
                      <a:endParaRPr lang="en-US" sz="900" b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16761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92756"/>
          </a:xfrm>
        </p:spPr>
        <p:txBody>
          <a:bodyPr>
            <a:normAutofit/>
          </a:bodyPr>
          <a:lstStyle/>
          <a:p>
            <a:r>
              <a:rPr lang="ro-RO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lang="ro-RO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CENTRALIZATOR ACTE DELEGATE/ACTE DE IMPLEMENTARE(DA/IA) EMISE ÎN APLICAREA MIFID II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3784"/>
            <a:ext cx="10515600" cy="5353179"/>
          </a:xfrm>
        </p:spPr>
        <p:txBody>
          <a:bodyPr/>
          <a:lstStyle/>
          <a:p>
            <a:pPr marL="0" algn="ctr" fontAlgn="ctr">
              <a:spcBef>
                <a:spcPts val="0"/>
              </a:spcBef>
            </a:pPr>
            <a:r>
              <a:rPr lang="en-US" b="1" dirty="0" smtClean="0">
                <a:solidFill>
                  <a:schemeClr val="lt1"/>
                </a:solidFill>
                <a:latin typeface="Arial Narrow"/>
              </a:rPr>
              <a:t>ARIA DE REGLEMENTARE </a:t>
            </a:r>
          </a:p>
          <a:p>
            <a:pPr marL="0" algn="ctr" fontAlgn="ctr">
              <a:spcBef>
                <a:spcPts val="0"/>
              </a:spcBef>
            </a:pPr>
            <a:r>
              <a:rPr lang="en-US" b="1" dirty="0" smtClean="0">
                <a:solidFill>
                  <a:schemeClr val="lt1"/>
                </a:solidFill>
                <a:latin typeface="Arial Narrow"/>
              </a:rPr>
              <a:t>ARTICOL M</a:t>
            </a:r>
            <a:r>
              <a:rPr lang="ro-RO" b="1" dirty="0" smtClean="0">
                <a:solidFill>
                  <a:schemeClr val="lt1"/>
                </a:solidFill>
                <a:latin typeface="Arial Narrow"/>
              </a:rPr>
              <a:t>I</a:t>
            </a:r>
            <a:r>
              <a:rPr lang="en-US" b="1" dirty="0" smtClean="0">
                <a:solidFill>
                  <a:schemeClr val="lt1"/>
                </a:solidFill>
                <a:latin typeface="Arial Narrow"/>
              </a:rPr>
              <a:t>FID II /MIFIR</a:t>
            </a:r>
          </a:p>
          <a:p>
            <a:pPr marL="0" algn="ctr" fontAlgn="ctr">
              <a:spcBef>
                <a:spcPts val="0"/>
              </a:spcBef>
            </a:pPr>
            <a:r>
              <a:rPr lang="en-US" b="1" dirty="0" smtClean="0">
                <a:solidFill>
                  <a:schemeClr val="lt1"/>
                </a:solidFill>
                <a:latin typeface="Arial Narrow"/>
              </a:rPr>
              <a:t>SUBIE</a:t>
            </a:r>
            <a:r>
              <a:rPr lang="ro-RO" b="1" dirty="0" smtClean="0">
                <a:solidFill>
                  <a:schemeClr val="lt1"/>
                </a:solidFill>
                <a:latin typeface="Arial Narrow"/>
              </a:rPr>
              <a:t>C</a:t>
            </a:r>
            <a:r>
              <a:rPr lang="en-US" b="1" dirty="0" smtClean="0">
                <a:solidFill>
                  <a:schemeClr val="lt1"/>
                </a:solidFill>
                <a:latin typeface="Arial Narrow"/>
              </a:rPr>
              <a:t>TUL REGLEMENT</a:t>
            </a:r>
            <a:r>
              <a:rPr lang="ro-RO" b="1" dirty="0" smtClean="0">
                <a:solidFill>
                  <a:schemeClr val="lt1"/>
                </a:solidFill>
                <a:latin typeface="Arial Narrow"/>
              </a:rPr>
              <a:t>Ă</a:t>
            </a:r>
            <a:r>
              <a:rPr lang="en-US" b="1" dirty="0" smtClean="0">
                <a:solidFill>
                  <a:schemeClr val="lt1"/>
                </a:solidFill>
                <a:latin typeface="Arial Narrow"/>
              </a:rPr>
              <a:t>RII</a:t>
            </a:r>
          </a:p>
          <a:p>
            <a:pPr marL="0" algn="ctr" fontAlgn="ctr">
              <a:spcBef>
                <a:spcPts val="0"/>
              </a:spcBef>
            </a:pPr>
            <a:r>
              <a:rPr lang="en-US" b="1" dirty="0" smtClean="0">
                <a:solidFill>
                  <a:schemeClr val="lt1"/>
                </a:solidFill>
                <a:latin typeface="Arial Narrow"/>
              </a:rPr>
              <a:t>  STADIUL ELABOR</a:t>
            </a:r>
            <a:r>
              <a:rPr lang="ro-RO" b="1" dirty="0" smtClean="0">
                <a:solidFill>
                  <a:schemeClr val="lt1"/>
                </a:solidFill>
                <a:latin typeface="Arial Narrow"/>
              </a:rPr>
              <a:t>Ă</a:t>
            </a:r>
            <a:r>
              <a:rPr lang="en-US" b="1" dirty="0" smtClean="0">
                <a:solidFill>
                  <a:schemeClr val="lt1"/>
                </a:solidFill>
                <a:latin typeface="Arial Narrow"/>
              </a:rPr>
              <a:t>RII/APROB</a:t>
            </a:r>
            <a:r>
              <a:rPr lang="ro-RO" b="1" dirty="0" smtClean="0">
                <a:solidFill>
                  <a:schemeClr val="lt1"/>
                </a:solidFill>
                <a:latin typeface="Arial Narrow"/>
              </a:rPr>
              <a:t>Ă</a:t>
            </a:r>
            <a:r>
              <a:rPr lang="en-US" b="1" dirty="0" smtClean="0">
                <a:solidFill>
                  <a:schemeClr val="lt1"/>
                </a:solidFill>
                <a:latin typeface="Arial Narrow"/>
              </a:rPr>
              <a:t>RII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6A2794C-BE53-4379-AAEA-AB33D9CD9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569681"/>
              </p:ext>
            </p:extLst>
          </p:nvPr>
        </p:nvGraphicFramePr>
        <p:xfrm>
          <a:off x="408927" y="873833"/>
          <a:ext cx="11652677" cy="5116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988">
                  <a:extLst>
                    <a:ext uri="{9D8B030D-6E8A-4147-A177-3AD203B41FA5}">
                      <a16:colId xmlns:a16="http://schemas.microsoft.com/office/drawing/2014/main" val="2651979943"/>
                    </a:ext>
                  </a:extLst>
                </a:gridCol>
                <a:gridCol w="2608515">
                  <a:extLst>
                    <a:ext uri="{9D8B030D-6E8A-4147-A177-3AD203B41FA5}">
                      <a16:colId xmlns:a16="http://schemas.microsoft.com/office/drawing/2014/main" val="468601350"/>
                    </a:ext>
                  </a:extLst>
                </a:gridCol>
                <a:gridCol w="1011793">
                  <a:extLst>
                    <a:ext uri="{9D8B030D-6E8A-4147-A177-3AD203B41FA5}">
                      <a16:colId xmlns:a16="http://schemas.microsoft.com/office/drawing/2014/main" val="3830110470"/>
                    </a:ext>
                  </a:extLst>
                </a:gridCol>
                <a:gridCol w="4251971">
                  <a:extLst>
                    <a:ext uri="{9D8B030D-6E8A-4147-A177-3AD203B41FA5}">
                      <a16:colId xmlns:a16="http://schemas.microsoft.com/office/drawing/2014/main" val="3130206624"/>
                    </a:ext>
                  </a:extLst>
                </a:gridCol>
                <a:gridCol w="1892410">
                  <a:extLst>
                    <a:ext uri="{9D8B030D-6E8A-4147-A177-3AD203B41FA5}">
                      <a16:colId xmlns:a16="http://schemas.microsoft.com/office/drawing/2014/main" val="4142832872"/>
                    </a:ext>
                  </a:extLst>
                </a:gridCol>
              </a:tblGrid>
              <a:tr h="358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Narrow" pitchFamily="34" charset="0"/>
                        </a:rPr>
                        <a:t>ARIA DE REGLEMENTARE 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 Narrow" pitchFamily="34" charset="0"/>
                        </a:rPr>
                        <a:t>ARTICOL M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i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FID II </a:t>
                      </a:r>
                      <a:endParaRPr lang="en-US" sz="9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dirty="0" smtClean="0">
                          <a:latin typeface="Arial Narrow" panose="020B0606020202030204" pitchFamily="34" charset="0"/>
                        </a:rPr>
                        <a:t>Articole relevante din Legea nr. </a:t>
                      </a:r>
                      <a:r>
                        <a:rPr lang="ro-RO" sz="1000" smtClean="0">
                          <a:latin typeface="Arial Narrow" panose="020B0606020202030204" pitchFamily="34" charset="0"/>
                        </a:rPr>
                        <a:t>126/2018</a:t>
                      </a:r>
                      <a:endParaRPr lang="ro-RO" sz="1000" dirty="0" smtClean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 Narrow" pitchFamily="34" charset="0"/>
                        </a:rPr>
                        <a:t>SUBIE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C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TUL REGLEMENT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Ă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RII</a:t>
                      </a:r>
                      <a:endParaRPr lang="en-US" sz="9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 Narrow" pitchFamily="34" charset="0"/>
                        </a:rPr>
                        <a:t>  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STADIUL ELABOR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Ă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RII/APROB</a:t>
                      </a:r>
                      <a:r>
                        <a:rPr lang="ro-RO" sz="900" dirty="0" smtClean="0">
                          <a:latin typeface="Arial Narrow" pitchFamily="34" charset="0"/>
                        </a:rPr>
                        <a:t>Ă</a:t>
                      </a:r>
                      <a:r>
                        <a:rPr lang="en-US" sz="900" dirty="0" smtClean="0">
                          <a:latin typeface="Arial Narrow" pitchFamily="34" charset="0"/>
                        </a:rPr>
                        <a:t>RII</a:t>
                      </a:r>
                      <a:endParaRPr lang="en-US" sz="9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9089028"/>
                  </a:ext>
                </a:extLst>
              </a:tr>
              <a:tr h="215027">
                <a:tc rowSpan="3">
                  <a:txBody>
                    <a:bodyPr/>
                    <a:lstStyle/>
                    <a:p>
                      <a:pPr algn="ctr"/>
                      <a:r>
                        <a:rPr lang="ro-RO" sz="10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Acte</a:t>
                      </a:r>
                      <a:r>
                        <a:rPr lang="ro-RO" sz="1000" b="1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delegate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Art. 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4(2), 4(43102), 16(12),</a:t>
                      </a:r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23(4), 24(13), 25(8),27(9), 28(3), 30(5), 31(4),32(4), 33(8), 52(4), 54(4),</a:t>
                      </a:r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58(6), 64(7), 65(7), 79(8)</a:t>
                      </a:r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MiFID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Art.3, Art. 50-56,</a:t>
                      </a:r>
                      <a:r>
                        <a:rPr lang="ro-RO" sz="900" baseline="0" dirty="0" smtClean="0">
                          <a:latin typeface="Arial Narrow" panose="020B0606020202030204" pitchFamily="34" charset="0"/>
                        </a:rPr>
                        <a:t> art. 61, art. 78-80, art. 81-86, art. 87 (3) si (4), art. 88 -89, art. 91-93, art. 95-96, art. 102 (3) si (4), art. 103 (1) – (5), art. 105 (3)-(4), art. 106, art. 107, art. 108 (2), art. 149, art. 150, art. 153 (3)-(5), art. 161 (2), art. 167 (1)-(3), art. 169, art. 273 (6)-(7) 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erințele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organizatorice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și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condițiile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funcționare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aplicabile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firmelor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investiții</a:t>
                      </a:r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900" b="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 smtClean="0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(EU) nr. 2017/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565</a:t>
                      </a:r>
                      <a:endParaRPr lang="en-US" sz="900" b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27">
                <a:tc vMerge="1"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Art.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16(12), 24(13)</a:t>
                      </a:r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MiFID</a:t>
                      </a:r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II</a:t>
                      </a:r>
                      <a:endParaRPr lang="ro-RO" sz="900" b="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50-56,</a:t>
                      </a:r>
                      <a:r>
                        <a:rPr lang="ro-RO" sz="900" baseline="0" dirty="0" smtClean="0">
                          <a:latin typeface="Arial Narrow" panose="020B0606020202030204" pitchFamily="34" charset="0"/>
                        </a:rPr>
                        <a:t> art. 61 si art. 81-86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</a:t>
                      </a:r>
                      <a:r>
                        <a:rPr lang="vi-VN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rotejarea instrumentelor financiare și a fondurilor care aparțin clienților, obligațiile de guvernanță a produsului și normele aplicabile la acordarea sau primirea de onorarii, comisioane sau alte tipuri de beneficii pecuniare sau nepecuniare</a:t>
                      </a:r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900" b="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0" dirty="0" smtClean="0">
                          <a:latin typeface="Arial Narrow" pitchFamily="34" charset="0"/>
                        </a:rPr>
                        <a:t>Directivă delegată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(EU) nr. 2017/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593</a:t>
                      </a:r>
                      <a:endParaRPr lang="en-US" sz="900" b="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027">
                <a:tc vMerge="1"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Art.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4(2)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MiFID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3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recizarea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definiției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operatorilor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independenți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900" b="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 smtClean="0">
                          <a:latin typeface="Arial Narrow" pitchFamily="34" charset="0"/>
                        </a:rPr>
                        <a:t>Regulament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(EU) nr. 2017/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2294</a:t>
                      </a:r>
                      <a:endParaRPr lang="en-US" sz="900" b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735">
                <a:tc rowSpan="4">
                  <a:txBody>
                    <a:bodyPr/>
                    <a:lstStyle/>
                    <a:p>
                      <a:pPr algn="ctr"/>
                      <a:r>
                        <a:rPr lang="ro-RO" sz="10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Acte de implementare 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Art.25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MiFID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II</a:t>
                      </a:r>
                    </a:p>
                    <a:p>
                      <a:pPr algn="ctr"/>
                      <a:endParaRPr lang="en-US" sz="9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88</a:t>
                      </a:r>
                      <a:r>
                        <a:rPr lang="ro-RO" sz="900" baseline="0" dirty="0" smtClean="0">
                          <a:latin typeface="Arial Narrow" panose="020B0606020202030204" pitchFamily="34" charset="0"/>
                        </a:rPr>
                        <a:t> (5)</a:t>
                      </a:r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chivalența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cadrului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juridic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și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supraveghere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din Australia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aplicabil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piețelor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financiare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900" b="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0" dirty="0" smtClean="0">
                          <a:latin typeface="Arial Narrow" pitchFamily="34" charset="0"/>
                        </a:rPr>
                        <a:t>Decizia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(EU) nr. 2017/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2318</a:t>
                      </a:r>
                      <a:endParaRPr lang="en-US" sz="900" b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7834284"/>
                  </a:ext>
                </a:extLst>
              </a:tr>
              <a:tr h="344044">
                <a:tc vMerge="1"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Art.25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MiFID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II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88</a:t>
                      </a:r>
                      <a:r>
                        <a:rPr lang="ro-RO" sz="900" baseline="0" dirty="0" smtClean="0">
                          <a:latin typeface="Arial Narrow" panose="020B0606020202030204" pitchFamily="34" charset="0"/>
                        </a:rPr>
                        <a:t> (5)</a:t>
                      </a:r>
                      <a:endParaRPr lang="ro-RO" sz="900" dirty="0" smtClean="0">
                        <a:latin typeface="Arial Narrow" panose="020B0606020202030204" pitchFamily="34" charset="0"/>
                      </a:endParaRPr>
                    </a:p>
                    <a:p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vi-VN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chivalența cadrului juridic și de supraveghere aplicabil burselor recunoscute în Regiunea Administrativă Specială Hong Kong</a:t>
                      </a:r>
                      <a:endParaRPr lang="en-US" sz="900" b="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0" dirty="0" smtClean="0">
                          <a:latin typeface="Arial Narrow" pitchFamily="34" charset="0"/>
                        </a:rPr>
                        <a:t>Decizia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(EU) nr. 2017/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2319</a:t>
                      </a:r>
                      <a:endParaRPr lang="en-US" sz="900" b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2807701"/>
                  </a:ext>
                </a:extLst>
              </a:tr>
              <a:tr h="344044">
                <a:tc vMerge="1"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Art.25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MiFID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II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88</a:t>
                      </a:r>
                      <a:r>
                        <a:rPr lang="ro-RO" sz="900" baseline="0" dirty="0" smtClean="0">
                          <a:latin typeface="Arial Narrow" panose="020B0606020202030204" pitchFamily="34" charset="0"/>
                        </a:rPr>
                        <a:t> (5)</a:t>
                      </a:r>
                      <a:endParaRPr lang="ro-RO" sz="900" dirty="0" smtClean="0">
                        <a:latin typeface="Arial Narrow" panose="020B0606020202030204" pitchFamily="34" charset="0"/>
                      </a:endParaRPr>
                    </a:p>
                    <a:p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chival</a:t>
                      </a:r>
                      <a:r>
                        <a:rPr lang="ro-RO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ența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cadrului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juridic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și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supraveghere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din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Statele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Unite ale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Americii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pentru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bursele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valori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naționale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și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sistemele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alternative de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tranzacționare</a:t>
                      </a:r>
                      <a:endParaRPr lang="en-US" sz="900" b="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0" dirty="0" smtClean="0">
                          <a:latin typeface="Arial Narrow" pitchFamily="34" charset="0"/>
                        </a:rPr>
                        <a:t>Decizia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(EU) nr. 2017/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2320</a:t>
                      </a:r>
                      <a:endParaRPr lang="en-US" sz="900" b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9604974"/>
                  </a:ext>
                </a:extLst>
              </a:tr>
              <a:tr h="215027">
                <a:tc vMerge="1"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Art.25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MiFID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II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dirty="0" smtClean="0">
                          <a:latin typeface="Arial Narrow" panose="020B0606020202030204" pitchFamily="34" charset="0"/>
                        </a:rPr>
                        <a:t>Art. 88</a:t>
                      </a:r>
                      <a:r>
                        <a:rPr lang="ro-RO" sz="900" baseline="0" dirty="0" smtClean="0">
                          <a:latin typeface="Arial Narrow" panose="020B0606020202030204" pitchFamily="34" charset="0"/>
                        </a:rPr>
                        <a:t> (5)</a:t>
                      </a:r>
                      <a:endParaRPr lang="ro-RO" sz="900" dirty="0" smtClean="0">
                        <a:latin typeface="Arial Narrow" panose="020B0606020202030204" pitchFamily="34" charset="0"/>
                      </a:endParaRPr>
                    </a:p>
                    <a:p>
                      <a:endParaRPr lang="ro-RO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chivalența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cadrului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juridic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și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supraveghere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aplicabil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burselor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valori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din 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Elveția</a:t>
                      </a:r>
                      <a:endParaRPr lang="en-US" sz="900" b="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0" dirty="0" smtClean="0">
                          <a:latin typeface="Arial Narrow" pitchFamily="34" charset="0"/>
                        </a:rPr>
                        <a:t>Decizia</a:t>
                      </a:r>
                      <a:r>
                        <a:rPr lang="en-US" sz="900" b="0" dirty="0" smtClean="0">
                          <a:latin typeface="Arial Narrow" pitchFamily="34" charset="0"/>
                        </a:rPr>
                        <a:t> (EU) nr. 2017/</a:t>
                      </a:r>
                      <a:r>
                        <a:rPr lang="ro-RO" sz="900" b="0" dirty="0" smtClean="0">
                          <a:latin typeface="Arial Narrow" pitchFamily="34" charset="0"/>
                        </a:rPr>
                        <a:t>2441</a:t>
                      </a:r>
                      <a:endParaRPr lang="en-US" sz="900" b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16761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2655</Words>
  <Application>Microsoft Office PowerPoint</Application>
  <PresentationFormat>Widescreen</PresentationFormat>
  <Paragraphs>239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CENTRALIZATOR STANDARDE TEHNICE/DE REGLEMENTARE (RTS/ITS) EMISE ÎN APLICAREA MIFID II /MIFIR</vt:lpstr>
      <vt:lpstr> CENTRALIZATOR ACTE DELEGATE/ACTE DE IMPLEMENTARE(DA/IA) EMISE ÎN APLICAREA MIFID II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Anca I</dc:creator>
  <cp:lastModifiedBy>TANASESCU Ana</cp:lastModifiedBy>
  <cp:revision>124</cp:revision>
  <dcterms:created xsi:type="dcterms:W3CDTF">2017-09-10T12:07:45Z</dcterms:created>
  <dcterms:modified xsi:type="dcterms:W3CDTF">2019-03-07T07:48:27Z</dcterms:modified>
</cp:coreProperties>
</file>